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6" r:id="rId20"/>
    <p:sldId id="274" r:id="rId21"/>
    <p:sldId id="275" r:id="rId22"/>
  </p:sldIdLst>
  <p:sldSz cx="12192000" cy="6858000"/>
  <p:notesSz cx="7010400" cy="9296400"/>
  <p:embeddedFontLst>
    <p:embeddedFont>
      <p:font typeface="Constantia" panose="02030602050306030303" pitchFamily="18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qxEiNmH6J/s/vqHezX7WGcmUYM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515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89"/>
    <p:restoredTop sz="94664"/>
  </p:normalViewPr>
  <p:slideViewPr>
    <p:cSldViewPr snapToGrid="0">
      <p:cViewPr varScale="1">
        <p:scale>
          <a:sx n="62" d="100"/>
          <a:sy n="62" d="100"/>
        </p:scale>
        <p:origin x="1208" y="4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16426"/>
            <a:ext cx="560832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675"/>
            <a:ext cx="303784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675"/>
            <a:ext cx="303784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1:notes"/>
          <p:cNvSpPr txBox="1">
            <a:spLocks noGrp="1"/>
          </p:cNvSpPr>
          <p:nvPr>
            <p:ph type="body" idx="1"/>
          </p:nvPr>
        </p:nvSpPr>
        <p:spPr>
          <a:xfrm>
            <a:off x="701040" y="4416426"/>
            <a:ext cx="560832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" name="Google Shape;73;p1:notes"/>
          <p:cNvSpPr txBox="1">
            <a:spLocks noGrp="1"/>
          </p:cNvSpPr>
          <p:nvPr>
            <p:ph type="sldNum" idx="12"/>
          </p:nvPr>
        </p:nvSpPr>
        <p:spPr>
          <a:xfrm>
            <a:off x="3970938" y="8829675"/>
            <a:ext cx="303784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p32:notes"/>
          <p:cNvSpPr txBox="1">
            <a:spLocks noGrp="1"/>
          </p:cNvSpPr>
          <p:nvPr>
            <p:ph type="body" idx="1"/>
          </p:nvPr>
        </p:nvSpPr>
        <p:spPr>
          <a:xfrm>
            <a:off x="701040" y="4416426"/>
            <a:ext cx="560832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3" name="Google Shape;313;p32:notes"/>
          <p:cNvSpPr txBox="1">
            <a:spLocks noGrp="1"/>
          </p:cNvSpPr>
          <p:nvPr>
            <p:ph type="sldNum" idx="12"/>
          </p:nvPr>
        </p:nvSpPr>
        <p:spPr>
          <a:xfrm>
            <a:off x="3970938" y="8829675"/>
            <a:ext cx="303784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33:notes"/>
          <p:cNvSpPr txBox="1">
            <a:spLocks noGrp="1"/>
          </p:cNvSpPr>
          <p:nvPr>
            <p:ph type="body" idx="1"/>
          </p:nvPr>
        </p:nvSpPr>
        <p:spPr>
          <a:xfrm>
            <a:off x="701040" y="4416426"/>
            <a:ext cx="560832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1" name="Google Shape;321;p33:notes"/>
          <p:cNvSpPr txBox="1">
            <a:spLocks noGrp="1"/>
          </p:cNvSpPr>
          <p:nvPr>
            <p:ph type="sldNum" idx="12"/>
          </p:nvPr>
        </p:nvSpPr>
        <p:spPr>
          <a:xfrm>
            <a:off x="3970938" y="8829675"/>
            <a:ext cx="303784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" name="Google Shape;345;p34:notes"/>
          <p:cNvSpPr txBox="1">
            <a:spLocks noGrp="1"/>
          </p:cNvSpPr>
          <p:nvPr>
            <p:ph type="body" idx="1"/>
          </p:nvPr>
        </p:nvSpPr>
        <p:spPr>
          <a:xfrm>
            <a:off x="701040" y="4416426"/>
            <a:ext cx="560832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6" name="Google Shape;346;p34:notes"/>
          <p:cNvSpPr txBox="1">
            <a:spLocks noGrp="1"/>
          </p:cNvSpPr>
          <p:nvPr>
            <p:ph type="sldNum" idx="12"/>
          </p:nvPr>
        </p:nvSpPr>
        <p:spPr>
          <a:xfrm>
            <a:off x="3970938" y="8829675"/>
            <a:ext cx="303784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0" name="Google Shape;360;p35:notes"/>
          <p:cNvSpPr txBox="1">
            <a:spLocks noGrp="1"/>
          </p:cNvSpPr>
          <p:nvPr>
            <p:ph type="body" idx="1"/>
          </p:nvPr>
        </p:nvSpPr>
        <p:spPr>
          <a:xfrm>
            <a:off x="701040" y="4416426"/>
            <a:ext cx="560832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1" name="Google Shape;361;p35:notes"/>
          <p:cNvSpPr txBox="1">
            <a:spLocks noGrp="1"/>
          </p:cNvSpPr>
          <p:nvPr>
            <p:ph type="sldNum" idx="12"/>
          </p:nvPr>
        </p:nvSpPr>
        <p:spPr>
          <a:xfrm>
            <a:off x="3970938" y="8829675"/>
            <a:ext cx="303784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p36:notes"/>
          <p:cNvSpPr txBox="1">
            <a:spLocks noGrp="1"/>
          </p:cNvSpPr>
          <p:nvPr>
            <p:ph type="body" idx="1"/>
          </p:nvPr>
        </p:nvSpPr>
        <p:spPr>
          <a:xfrm>
            <a:off x="701040" y="4416426"/>
            <a:ext cx="560832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0" name="Google Shape;370;p36:notes"/>
          <p:cNvSpPr txBox="1">
            <a:spLocks noGrp="1"/>
          </p:cNvSpPr>
          <p:nvPr>
            <p:ph type="sldNum" idx="12"/>
          </p:nvPr>
        </p:nvSpPr>
        <p:spPr>
          <a:xfrm>
            <a:off x="3970938" y="8829675"/>
            <a:ext cx="303784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37:notes"/>
          <p:cNvSpPr txBox="1">
            <a:spLocks noGrp="1"/>
          </p:cNvSpPr>
          <p:nvPr>
            <p:ph type="body" idx="1"/>
          </p:nvPr>
        </p:nvSpPr>
        <p:spPr>
          <a:xfrm>
            <a:off x="701040" y="4416426"/>
            <a:ext cx="560832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0" name="Google Shape;390;p37:notes"/>
          <p:cNvSpPr txBox="1">
            <a:spLocks noGrp="1"/>
          </p:cNvSpPr>
          <p:nvPr>
            <p:ph type="sldNum" idx="12"/>
          </p:nvPr>
        </p:nvSpPr>
        <p:spPr>
          <a:xfrm>
            <a:off x="3970938" y="8829675"/>
            <a:ext cx="303784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8" name="Google Shape;408;p38:notes"/>
          <p:cNvSpPr txBox="1">
            <a:spLocks noGrp="1"/>
          </p:cNvSpPr>
          <p:nvPr>
            <p:ph type="body" idx="1"/>
          </p:nvPr>
        </p:nvSpPr>
        <p:spPr>
          <a:xfrm>
            <a:off x="701040" y="4416426"/>
            <a:ext cx="560832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9" name="Google Shape;409;p38:notes"/>
          <p:cNvSpPr txBox="1">
            <a:spLocks noGrp="1"/>
          </p:cNvSpPr>
          <p:nvPr>
            <p:ph type="sldNum" idx="12"/>
          </p:nvPr>
        </p:nvSpPr>
        <p:spPr>
          <a:xfrm>
            <a:off x="3970938" y="8829675"/>
            <a:ext cx="303784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" name="Google Shape;431;p39:notes"/>
          <p:cNvSpPr txBox="1">
            <a:spLocks noGrp="1"/>
          </p:cNvSpPr>
          <p:nvPr>
            <p:ph type="body" idx="1"/>
          </p:nvPr>
        </p:nvSpPr>
        <p:spPr>
          <a:xfrm>
            <a:off x="701040" y="4416426"/>
            <a:ext cx="560832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2" name="Google Shape;432;p39:notes"/>
          <p:cNvSpPr txBox="1">
            <a:spLocks noGrp="1"/>
          </p:cNvSpPr>
          <p:nvPr>
            <p:ph type="sldNum" idx="12"/>
          </p:nvPr>
        </p:nvSpPr>
        <p:spPr>
          <a:xfrm>
            <a:off x="3970938" y="8829675"/>
            <a:ext cx="303784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p40:notes"/>
          <p:cNvSpPr txBox="1">
            <a:spLocks noGrp="1"/>
          </p:cNvSpPr>
          <p:nvPr>
            <p:ph type="body" idx="1"/>
          </p:nvPr>
        </p:nvSpPr>
        <p:spPr>
          <a:xfrm>
            <a:off x="701040" y="4416426"/>
            <a:ext cx="560832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1" name="Google Shape;451;p40:notes"/>
          <p:cNvSpPr txBox="1">
            <a:spLocks noGrp="1"/>
          </p:cNvSpPr>
          <p:nvPr>
            <p:ph type="sldNum" idx="12"/>
          </p:nvPr>
        </p:nvSpPr>
        <p:spPr>
          <a:xfrm>
            <a:off x="3970938" y="8829675"/>
            <a:ext cx="303784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>
          <a:extLst>
            <a:ext uri="{FF2B5EF4-FFF2-40B4-BE49-F238E27FC236}">
              <a16:creationId xmlns:a16="http://schemas.microsoft.com/office/drawing/2014/main" id="{C64BA5CE-84FD-8FD9-CC8D-CA6B96260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6:notes">
            <a:extLst>
              <a:ext uri="{FF2B5EF4-FFF2-40B4-BE49-F238E27FC236}">
                <a16:creationId xmlns:a16="http://schemas.microsoft.com/office/drawing/2014/main" id="{2702B716-5A92-09D6-8219-5E0D614951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p36:notes">
            <a:extLst>
              <a:ext uri="{FF2B5EF4-FFF2-40B4-BE49-F238E27FC236}">
                <a16:creationId xmlns:a16="http://schemas.microsoft.com/office/drawing/2014/main" id="{6C61CD93-4060-6DC5-9977-7A7C4CEAE1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16426"/>
            <a:ext cx="560832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0" name="Google Shape;370;p36:notes">
            <a:extLst>
              <a:ext uri="{FF2B5EF4-FFF2-40B4-BE49-F238E27FC236}">
                <a16:creationId xmlns:a16="http://schemas.microsoft.com/office/drawing/2014/main" id="{E7220E93-B7BB-DC5D-951A-B243F351408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970938" y="8829675"/>
            <a:ext cx="303784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9751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p3:notes"/>
          <p:cNvSpPr txBox="1">
            <a:spLocks noGrp="1"/>
          </p:cNvSpPr>
          <p:nvPr>
            <p:ph type="body" idx="1"/>
          </p:nvPr>
        </p:nvSpPr>
        <p:spPr>
          <a:xfrm>
            <a:off x="701040" y="4416426"/>
            <a:ext cx="560832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1" name="Google Shape;81;p3:notes"/>
          <p:cNvSpPr txBox="1">
            <a:spLocks noGrp="1"/>
          </p:cNvSpPr>
          <p:nvPr>
            <p:ph type="sldNum" idx="12"/>
          </p:nvPr>
        </p:nvSpPr>
        <p:spPr>
          <a:xfrm>
            <a:off x="3970938" y="8829675"/>
            <a:ext cx="303784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1" name="Google Shape;461;p41:notes"/>
          <p:cNvSpPr txBox="1">
            <a:spLocks noGrp="1"/>
          </p:cNvSpPr>
          <p:nvPr>
            <p:ph type="body" idx="1"/>
          </p:nvPr>
        </p:nvSpPr>
        <p:spPr>
          <a:xfrm>
            <a:off x="701040" y="4416426"/>
            <a:ext cx="560832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2" name="Google Shape;462;p41:notes"/>
          <p:cNvSpPr txBox="1">
            <a:spLocks noGrp="1"/>
          </p:cNvSpPr>
          <p:nvPr>
            <p:ph type="sldNum" idx="12"/>
          </p:nvPr>
        </p:nvSpPr>
        <p:spPr>
          <a:xfrm>
            <a:off x="3970938" y="8829675"/>
            <a:ext cx="303784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4" name="Google Shape;474;p42:notes"/>
          <p:cNvSpPr txBox="1">
            <a:spLocks noGrp="1"/>
          </p:cNvSpPr>
          <p:nvPr>
            <p:ph type="body" idx="1"/>
          </p:nvPr>
        </p:nvSpPr>
        <p:spPr>
          <a:xfrm>
            <a:off x="701040" y="4416426"/>
            <a:ext cx="560832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5" name="Google Shape;475;p42:notes"/>
          <p:cNvSpPr txBox="1">
            <a:spLocks noGrp="1"/>
          </p:cNvSpPr>
          <p:nvPr>
            <p:ph type="sldNum" idx="12"/>
          </p:nvPr>
        </p:nvSpPr>
        <p:spPr>
          <a:xfrm>
            <a:off x="3970938" y="8829675"/>
            <a:ext cx="303784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5:notes"/>
          <p:cNvSpPr txBox="1">
            <a:spLocks noGrp="1"/>
          </p:cNvSpPr>
          <p:nvPr>
            <p:ph type="body" idx="1"/>
          </p:nvPr>
        </p:nvSpPr>
        <p:spPr>
          <a:xfrm>
            <a:off x="701040" y="4416426"/>
            <a:ext cx="560832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" name="Google Shape;93;p25:notes"/>
          <p:cNvSpPr txBox="1">
            <a:spLocks noGrp="1"/>
          </p:cNvSpPr>
          <p:nvPr>
            <p:ph type="sldNum" idx="12"/>
          </p:nvPr>
        </p:nvSpPr>
        <p:spPr>
          <a:xfrm>
            <a:off x="3970938" y="8829675"/>
            <a:ext cx="303784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6:notes"/>
          <p:cNvSpPr txBox="1">
            <a:spLocks noGrp="1"/>
          </p:cNvSpPr>
          <p:nvPr>
            <p:ph type="body" idx="1"/>
          </p:nvPr>
        </p:nvSpPr>
        <p:spPr>
          <a:xfrm>
            <a:off x="701040" y="4416426"/>
            <a:ext cx="560832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27:notes"/>
          <p:cNvSpPr txBox="1">
            <a:spLocks noGrp="1"/>
          </p:cNvSpPr>
          <p:nvPr>
            <p:ph type="body" idx="1"/>
          </p:nvPr>
        </p:nvSpPr>
        <p:spPr>
          <a:xfrm>
            <a:off x="701040" y="4416426"/>
            <a:ext cx="560832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7" name="Google Shape;207;p27:notes"/>
          <p:cNvSpPr txBox="1">
            <a:spLocks noGrp="1"/>
          </p:cNvSpPr>
          <p:nvPr>
            <p:ph type="sldNum" idx="12"/>
          </p:nvPr>
        </p:nvSpPr>
        <p:spPr>
          <a:xfrm>
            <a:off x="3970938" y="8829675"/>
            <a:ext cx="303784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7" name="Google Shape;257;p28:notes"/>
          <p:cNvSpPr txBox="1">
            <a:spLocks noGrp="1"/>
          </p:cNvSpPr>
          <p:nvPr>
            <p:ph type="body" idx="1"/>
          </p:nvPr>
        </p:nvSpPr>
        <p:spPr>
          <a:xfrm>
            <a:off x="701040" y="4416426"/>
            <a:ext cx="560832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8" name="Google Shape;258;p28:notes"/>
          <p:cNvSpPr txBox="1">
            <a:spLocks noGrp="1"/>
          </p:cNvSpPr>
          <p:nvPr>
            <p:ph type="sldNum" idx="12"/>
          </p:nvPr>
        </p:nvSpPr>
        <p:spPr>
          <a:xfrm>
            <a:off x="3970938" y="8829675"/>
            <a:ext cx="303784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p29:notes"/>
          <p:cNvSpPr txBox="1">
            <a:spLocks noGrp="1"/>
          </p:cNvSpPr>
          <p:nvPr>
            <p:ph type="body" idx="1"/>
          </p:nvPr>
        </p:nvSpPr>
        <p:spPr>
          <a:xfrm>
            <a:off x="701040" y="4416426"/>
            <a:ext cx="560832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2" name="Google Shape;272;p29:notes"/>
          <p:cNvSpPr txBox="1">
            <a:spLocks noGrp="1"/>
          </p:cNvSpPr>
          <p:nvPr>
            <p:ph type="sldNum" idx="12"/>
          </p:nvPr>
        </p:nvSpPr>
        <p:spPr>
          <a:xfrm>
            <a:off x="3970938" y="8829675"/>
            <a:ext cx="303784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30:notes"/>
          <p:cNvSpPr txBox="1">
            <a:spLocks noGrp="1"/>
          </p:cNvSpPr>
          <p:nvPr>
            <p:ph type="body" idx="1"/>
          </p:nvPr>
        </p:nvSpPr>
        <p:spPr>
          <a:xfrm>
            <a:off x="701040" y="4416426"/>
            <a:ext cx="560832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3" name="Google Shape;293;p30:notes"/>
          <p:cNvSpPr txBox="1">
            <a:spLocks noGrp="1"/>
          </p:cNvSpPr>
          <p:nvPr>
            <p:ph type="sldNum" idx="12"/>
          </p:nvPr>
        </p:nvSpPr>
        <p:spPr>
          <a:xfrm>
            <a:off x="3970938" y="8829675"/>
            <a:ext cx="303784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p31:notes"/>
          <p:cNvSpPr txBox="1">
            <a:spLocks noGrp="1"/>
          </p:cNvSpPr>
          <p:nvPr>
            <p:ph type="body" idx="1"/>
          </p:nvPr>
        </p:nvSpPr>
        <p:spPr>
          <a:xfrm>
            <a:off x="701040" y="4416426"/>
            <a:ext cx="560832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3" name="Google Shape;303;p31:notes"/>
          <p:cNvSpPr txBox="1">
            <a:spLocks noGrp="1"/>
          </p:cNvSpPr>
          <p:nvPr>
            <p:ph type="sldNum" idx="12"/>
          </p:nvPr>
        </p:nvSpPr>
        <p:spPr>
          <a:xfrm>
            <a:off x="3970938" y="8829675"/>
            <a:ext cx="303784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7"/>
          <p:cNvSpPr txBox="1">
            <a:spLocks noGrp="1"/>
          </p:cNvSpPr>
          <p:nvPr>
            <p:ph type="title"/>
          </p:nvPr>
        </p:nvSpPr>
        <p:spPr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body" idx="1"/>
          </p:nvPr>
        </p:nvSpPr>
        <p:spPr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718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710"/>
              <a:buChar char="⚫"/>
              <a:defRPr/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0861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⚫"/>
              <a:defRPr/>
            </a:lvl3pPr>
            <a:lvl4pPr marL="1828800" lvl="3" indent="-30289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4pPr>
            <a:lvl5pPr marL="2286000" lvl="4" indent="-30289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ftr" idx="11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sldNum" idx="12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8"/>
          <p:cNvSpPr txBox="1"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8"/>
          <p:cNvSpPr txBox="1">
            <a:spLocks noGrp="1"/>
          </p:cNvSpPr>
          <p:nvPr>
            <p:ph type="body" idx="1"/>
          </p:nvPr>
        </p:nvSpPr>
        <p:spPr>
          <a:xfrm>
            <a:off x="609600" y="1920085"/>
            <a:ext cx="5384800" cy="4434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5445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470"/>
              <a:buChar char="⚫"/>
              <a:defRPr sz="2600"/>
            </a:lvl1pPr>
            <a:lvl2pPr marL="914400" lvl="1" indent="-35814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040"/>
              <a:buChar char="⚫"/>
              <a:defRPr sz="2400"/>
            </a:lvl2pPr>
            <a:lvl3pPr marL="1371600" lvl="2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⚫"/>
              <a:defRPr sz="2000"/>
            </a:lvl3pPr>
            <a:lvl4pPr marL="1828800" lvl="3" indent="-30289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⚫"/>
              <a:defRPr sz="1800"/>
            </a:lvl4pPr>
            <a:lvl5pPr marL="2286000" lvl="4" indent="-30289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⚫"/>
              <a:defRPr sz="180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body" idx="2"/>
          </p:nvPr>
        </p:nvSpPr>
        <p:spPr>
          <a:xfrm>
            <a:off x="6197600" y="1920085"/>
            <a:ext cx="5384800" cy="4434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5445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470"/>
              <a:buChar char="⚫"/>
              <a:defRPr sz="2600"/>
            </a:lvl1pPr>
            <a:lvl2pPr marL="914400" lvl="1" indent="-35814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040"/>
              <a:buChar char="⚫"/>
              <a:defRPr sz="2400"/>
            </a:lvl2pPr>
            <a:lvl3pPr marL="1371600" lvl="2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⚫"/>
              <a:defRPr sz="2000"/>
            </a:lvl3pPr>
            <a:lvl4pPr marL="1828800" lvl="3" indent="-30289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⚫"/>
              <a:defRPr sz="1800"/>
            </a:lvl4pPr>
            <a:lvl5pPr marL="2286000" lvl="4" indent="-30289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⚫"/>
              <a:defRPr sz="180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ftr" idx="11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sldNum" idx="12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9"/>
          <p:cNvSpPr txBox="1"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28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04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040"/>
              <a:buNone/>
              <a:defRPr sz="1600" b="1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body" idx="2"/>
          </p:nvPr>
        </p:nvSpPr>
        <p:spPr>
          <a:xfrm>
            <a:off x="6193368" y="1859758"/>
            <a:ext cx="5389033" cy="654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28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04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040"/>
              <a:buNone/>
              <a:defRPr sz="1600" b="1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9"/>
          <p:cNvSpPr txBox="1">
            <a:spLocks noGrp="1"/>
          </p:cNvSpPr>
          <p:nvPr>
            <p:ph type="body" idx="3"/>
          </p:nvPr>
        </p:nvSpPr>
        <p:spPr>
          <a:xfrm>
            <a:off x="609600" y="2514600"/>
            <a:ext cx="5386917" cy="3845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361315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090"/>
              <a:buChar char="⚫"/>
              <a:defRPr sz="2200"/>
            </a:lvl1pPr>
            <a:lvl2pPr marL="914400" lvl="1" indent="-3365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700"/>
              <a:buChar char="⚫"/>
              <a:defRPr sz="2000"/>
            </a:lvl2pPr>
            <a:lvl3pPr marL="1371600" lvl="2" indent="-30861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⚫"/>
              <a:defRPr sz="1800"/>
            </a:lvl3pPr>
            <a:lvl4pPr marL="1828800" lvl="3" indent="-294639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040"/>
              <a:buChar char="⚫"/>
              <a:defRPr sz="1600"/>
            </a:lvl4pPr>
            <a:lvl5pPr marL="2286000" lvl="4" indent="-294639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040"/>
              <a:buChar char="⚫"/>
              <a:defRPr sz="160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body" idx="4"/>
          </p:nvPr>
        </p:nvSpPr>
        <p:spPr>
          <a:xfrm>
            <a:off x="6193368" y="2514600"/>
            <a:ext cx="5389033" cy="3845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361315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090"/>
              <a:buChar char="⚫"/>
              <a:defRPr sz="2200"/>
            </a:lvl1pPr>
            <a:lvl2pPr marL="914400" lvl="1" indent="-3365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700"/>
              <a:buChar char="⚫"/>
              <a:defRPr sz="2000"/>
            </a:lvl2pPr>
            <a:lvl3pPr marL="1371600" lvl="2" indent="-30861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⚫"/>
              <a:defRPr sz="1800"/>
            </a:lvl3pPr>
            <a:lvl4pPr marL="1828800" lvl="3" indent="-294639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040"/>
              <a:buChar char="⚫"/>
              <a:defRPr sz="1600"/>
            </a:lvl4pPr>
            <a:lvl5pPr marL="2286000" lvl="4" indent="-294639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040"/>
              <a:buChar char="⚫"/>
              <a:defRPr sz="160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ftr" idx="11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sldNum" idx="12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0"/>
          <p:cNvSpPr txBox="1"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  <a:defRPr sz="5000" b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0"/>
          <p:cNvSpPr txBox="1">
            <a:spLocks noGrp="1"/>
          </p:cNvSpPr>
          <p:nvPr>
            <p:ph type="ftr" idx="11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sldNum" idx="12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ftr" idx="11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sldNum" idx="12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2"/>
          <p:cNvSpPr txBox="1"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None/>
              <a:defRPr sz="2600" b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body" idx="1"/>
          </p:nvPr>
        </p:nvSpPr>
        <p:spPr>
          <a:xfrm>
            <a:off x="914400" y="1676400"/>
            <a:ext cx="3657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5" tIns="45700" rIns="1827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33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02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7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22"/>
          <p:cNvSpPr txBox="1">
            <a:spLocks noGrp="1"/>
          </p:cNvSpPr>
          <p:nvPr>
            <p:ph type="body" idx="2"/>
          </p:nvPr>
        </p:nvSpPr>
        <p:spPr>
          <a:xfrm>
            <a:off x="4766733" y="1676400"/>
            <a:ext cx="6815667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39751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660"/>
              <a:buChar char="⚫"/>
              <a:defRPr sz="2800"/>
            </a:lvl1pPr>
            <a:lvl2pPr marL="914400" lvl="1" indent="-368935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210"/>
              <a:buChar char="⚫"/>
              <a:defRPr sz="2600"/>
            </a:lvl2pPr>
            <a:lvl3pPr marL="1371600" lvl="2" indent="-3352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680"/>
              <a:buChar char="⚫"/>
              <a:defRPr sz="2400"/>
            </a:lvl3pPr>
            <a:lvl4pPr marL="1828800" lvl="3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00"/>
              <a:buChar char="⚫"/>
              <a:defRPr sz="2000"/>
            </a:lvl4pPr>
            <a:lvl5pPr marL="2286000" lvl="4" indent="-30289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⚫"/>
              <a:defRPr sz="180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ftr" idx="11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sldNum" idx="12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3"/>
          <p:cNvSpPr txBox="1">
            <a:spLocks noGrp="1"/>
          </p:cNvSpPr>
          <p:nvPr>
            <p:ph type="title"/>
          </p:nvPr>
        </p:nvSpPr>
        <p:spPr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body" idx="1"/>
          </p:nvPr>
        </p:nvSpPr>
        <p:spPr>
          <a:xfrm rot="5400000">
            <a:off x="3901282" y="-1356518"/>
            <a:ext cx="4389437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718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710"/>
              <a:buChar char="⚫"/>
              <a:defRPr/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0861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⚫"/>
              <a:defRPr/>
            </a:lvl3pPr>
            <a:lvl4pPr marL="1828800" lvl="3" indent="-30289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4pPr>
            <a:lvl5pPr marL="2286000" lvl="4" indent="-30289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2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3"/>
          <p:cNvSpPr txBox="1">
            <a:spLocks noGrp="1"/>
          </p:cNvSpPr>
          <p:nvPr>
            <p:ph type="ftr" idx="11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 txBox="1">
            <a:spLocks noGrp="1"/>
          </p:cNvSpPr>
          <p:nvPr>
            <p:ph type="sldNum" idx="12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4"/>
          <p:cNvSpPr txBox="1">
            <a:spLocks noGrp="1"/>
          </p:cNvSpPr>
          <p:nvPr>
            <p:ph type="title"/>
          </p:nvPr>
        </p:nvSpPr>
        <p:spPr>
          <a:xfrm rot="5400000">
            <a:off x="7604919" y="2148684"/>
            <a:ext cx="5211763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body" idx="1"/>
          </p:nvPr>
        </p:nvSpPr>
        <p:spPr>
          <a:xfrm rot="5400000">
            <a:off x="2016919" y="-492917"/>
            <a:ext cx="5211763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718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710"/>
              <a:buChar char="⚫"/>
              <a:defRPr/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0861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⚫"/>
              <a:defRPr/>
            </a:lvl3pPr>
            <a:lvl4pPr marL="1828800" lvl="3" indent="-30289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4pPr>
            <a:lvl5pPr marL="2286000" lvl="4" indent="-30289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4"/>
          <p:cNvSpPr txBox="1">
            <a:spLocks noGrp="1"/>
          </p:cNvSpPr>
          <p:nvPr>
            <p:ph type="ftr" idx="11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ldNum" idx="12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/>
          <p:nvPr/>
        </p:nvSpPr>
        <p:spPr>
          <a:xfrm>
            <a:off x="-12700" y="-7938"/>
            <a:ext cx="12217400" cy="1041401"/>
          </a:xfrm>
          <a:custGeom>
            <a:avLst/>
            <a:gdLst/>
            <a:ahLst/>
            <a:cxnLst/>
            <a:rect l="l" t="t" r="r" b="b"/>
            <a:pathLst>
              <a:path w="5772" h="656" extrusionOk="0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rgbClr val="5E663D">
                  <a:alpha val="44313"/>
                </a:srgbClr>
              </a:gs>
              <a:gs pos="100000">
                <a:srgbClr val="6E4450">
                  <a:alpha val="54509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1" name="Google Shape;11;p16"/>
          <p:cNvSpPr/>
          <p:nvPr/>
        </p:nvSpPr>
        <p:spPr>
          <a:xfrm>
            <a:off x="5842000" y="-7938"/>
            <a:ext cx="6350000" cy="638176"/>
          </a:xfrm>
          <a:custGeom>
            <a:avLst/>
            <a:gdLst/>
            <a:ahLst/>
            <a:cxnLst/>
            <a:rect l="l" t="t" r="r" b="b"/>
            <a:pathLst>
              <a:path w="3000" h="595" extrusionOk="0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563A41">
                  <a:alpha val="29411"/>
                </a:srgbClr>
              </a:gs>
              <a:gs pos="80000">
                <a:srgbClr val="738045">
                  <a:alpha val="44313"/>
                </a:srgbClr>
              </a:gs>
              <a:gs pos="100000">
                <a:srgbClr val="738045">
                  <a:alpha val="44313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2" name="Google Shape;12;p16"/>
          <p:cNvSpPr txBox="1">
            <a:spLocks noGrp="1"/>
          </p:cNvSpPr>
          <p:nvPr>
            <p:ph type="title"/>
          </p:nvPr>
        </p:nvSpPr>
        <p:spPr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body" idx="1"/>
          </p:nvPr>
        </p:nvSpPr>
        <p:spPr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5445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BD0D9"/>
              </a:buClr>
              <a:buSzPts val="2470"/>
              <a:buFont typeface="Noto Sans Symbols"/>
              <a:buChar char="⚫"/>
              <a:defRPr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5814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21944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⚫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111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BD0D9"/>
              </a:buClr>
              <a:buSzPts val="13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111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0CF9B"/>
              </a:buClr>
              <a:buSzPts val="13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9879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5" name="Google Shape;15;p16"/>
          <p:cNvSpPr txBox="1">
            <a:spLocks noGrp="1"/>
          </p:cNvSpPr>
          <p:nvPr>
            <p:ph type="ftr" idx="11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6" name="Google Shape;16;p16"/>
          <p:cNvSpPr txBox="1">
            <a:spLocks noGrp="1"/>
          </p:cNvSpPr>
          <p:nvPr>
            <p:ph type="sldNum" idx="12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515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7" name="Google Shape;17;p16"/>
          <p:cNvGrpSpPr/>
          <p:nvPr/>
        </p:nvGrpSpPr>
        <p:grpSpPr>
          <a:xfrm>
            <a:off x="-39102" y="-14808"/>
            <a:ext cx="12264293" cy="1083716"/>
            <a:chOff x="-29322" y="-1971"/>
            <a:chExt cx="9198255" cy="1086266"/>
          </a:xfrm>
        </p:grpSpPr>
        <p:sp>
          <p:nvSpPr>
            <p:cNvPr id="18" name="Google Shape;18;p16"/>
            <p:cNvSpPr/>
            <p:nvPr/>
          </p:nvSpPr>
          <p:spPr>
            <a:xfrm rot="-164308">
              <a:off x="-19045" y="216550"/>
              <a:ext cx="9163050" cy="649224"/>
            </a:xfrm>
            <a:custGeom>
              <a:avLst/>
              <a:gdLst/>
              <a:ahLst/>
              <a:cxnLst/>
              <a:rect l="l" t="t" r="r" b="b"/>
              <a:pathLst>
                <a:path w="5772" h="1055" extrusionOk="0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75" cap="flat" cmpd="sng">
              <a:solidFill>
                <a:srgbClr val="644A5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9" name="Google Shape;19;p16"/>
            <p:cNvSpPr/>
            <p:nvPr/>
          </p:nvSpPr>
          <p:spPr>
            <a:xfrm rot="-164308">
              <a:off x="-14309" y="290003"/>
              <a:ext cx="9175812" cy="530352"/>
            </a:xfrm>
            <a:custGeom>
              <a:avLst/>
              <a:gdLst/>
              <a:ahLst/>
              <a:cxnLst/>
              <a:rect l="l" t="t" r="r" b="b"/>
              <a:pathLst>
                <a:path w="5766" h="854" extrusionOk="0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Jamaica_road_sign_W15.svg" TargetMode="Externa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hyperlink" Target="https://creativecommons.org/licenses/by-sa/3.0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commons.wikimedia.org/wiki/File:Jamaica_road_sign_W15.sv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commons.wikimedia.org/wiki/File:Jamaica_road_sign_W15.sv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commons.wikimedia.org/wiki/File:Jamaica_road_sign_W15.sv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commons.wikimedia.org/wiki/File:Jamaica_road_sign_W15.sv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Jamaica_road_sign_W15.sv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27.png"/><Relationship Id="rId4" Type="http://schemas.openxmlformats.org/officeDocument/2006/relationships/hyperlink" Target="https://creativecommons.org/licenses/by-sa/3.0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"/>
          <p:cNvSpPr txBox="1">
            <a:spLocks noGrp="1"/>
          </p:cNvSpPr>
          <p:nvPr>
            <p:ph type="title"/>
          </p:nvPr>
        </p:nvSpPr>
        <p:spPr>
          <a:xfrm>
            <a:off x="609600" y="1911927"/>
            <a:ext cx="10972800" cy="2453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000"/>
              <a:t>Traffic Advisory Committee</a:t>
            </a:r>
            <a:br>
              <a:rPr lang="en-US" sz="4000"/>
            </a:br>
            <a:endParaRPr/>
          </a:p>
        </p:txBody>
      </p:sp>
      <p:sp>
        <p:nvSpPr>
          <p:cNvPr id="76" name="Google Shape;76;p1"/>
          <p:cNvSpPr txBox="1"/>
          <p:nvPr/>
        </p:nvSpPr>
        <p:spPr>
          <a:xfrm>
            <a:off x="2057400" y="4879570"/>
            <a:ext cx="80772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Jaime Rodriguez, Consultant Traffic Engineer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Public Works Department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January 21, 2025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" name="Google Shape;7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81" y="5308263"/>
            <a:ext cx="1422400" cy="147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2"/>
          <p:cNvSpPr txBox="1"/>
          <p:nvPr/>
        </p:nvSpPr>
        <p:spPr>
          <a:xfrm>
            <a:off x="291528" y="1095113"/>
            <a:ext cx="638989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 State Law (Parking) AB43 - Daylighting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rPr>
              <a:t>Noticing and Enforcement</a:t>
            </a:r>
            <a:endParaRPr sz="1600" b="0" i="0" u="none" strike="noStrike" cap="none">
              <a:solidFill>
                <a:srgbClr val="7C7C7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32"/>
          <p:cNvSpPr txBox="1"/>
          <p:nvPr/>
        </p:nvSpPr>
        <p:spPr>
          <a:xfrm>
            <a:off x="291528" y="2760356"/>
            <a:ext cx="7629097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Free Download for Use by</a:t>
            </a:r>
            <a:endParaRPr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Homeowners</a:t>
            </a:r>
            <a:r>
              <a:rPr lang="en-US" sz="2000" b="1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Associations</a:t>
            </a:r>
            <a:endParaRPr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(HOAs)</a:t>
            </a:r>
            <a:endParaRPr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Use by City During Warning Period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5151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2000" b="1" dirty="0" err="1">
                <a:solidFill>
                  <a:srgbClr val="5151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www.watsonville.gov</a:t>
            </a:r>
            <a:r>
              <a:rPr lang="en-US" sz="2000" b="1" dirty="0">
                <a:solidFill>
                  <a:srgbClr val="5151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/2522/Intersection-Daylighting---AB413</a:t>
            </a:r>
            <a:endParaRPr sz="2000" b="1" dirty="0">
              <a:solidFill>
                <a:srgbClr val="51515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BF0F08-5744-10E7-E094-91134E3CA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1606" y="871690"/>
            <a:ext cx="3746028" cy="580861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1887" y="1802999"/>
            <a:ext cx="5704114" cy="4855323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3"/>
          <p:cNvSpPr txBox="1"/>
          <p:nvPr/>
        </p:nvSpPr>
        <p:spPr>
          <a:xfrm>
            <a:off x="291528" y="1095113"/>
            <a:ext cx="521008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Watsonville Streetlight Study 2024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rPr>
              <a:t>Findings</a:t>
            </a:r>
            <a:endParaRPr sz="1600" b="0" i="0" u="none" strike="noStrike" cap="none">
              <a:solidFill>
                <a:srgbClr val="7C7C7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33"/>
          <p:cNvSpPr txBox="1"/>
          <p:nvPr/>
        </p:nvSpPr>
        <p:spPr>
          <a:xfrm rot="3212283">
            <a:off x="2991692" y="3353158"/>
            <a:ext cx="106311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Freedom Blvd</a:t>
            </a:r>
            <a:endParaRPr/>
          </a:p>
        </p:txBody>
      </p:sp>
      <p:sp>
        <p:nvSpPr>
          <p:cNvPr id="326" name="Google Shape;326;p33"/>
          <p:cNvSpPr txBox="1"/>
          <p:nvPr/>
        </p:nvSpPr>
        <p:spPr>
          <a:xfrm rot="-3823073">
            <a:off x="1420965" y="3533947"/>
            <a:ext cx="1220207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Green Valley Rd</a:t>
            </a:r>
            <a:endParaRPr/>
          </a:p>
        </p:txBody>
      </p:sp>
      <p:sp>
        <p:nvSpPr>
          <p:cNvPr id="327" name="Google Shape;327;p33"/>
          <p:cNvSpPr txBox="1"/>
          <p:nvPr/>
        </p:nvSpPr>
        <p:spPr>
          <a:xfrm rot="-2153365">
            <a:off x="1201646" y="2745926"/>
            <a:ext cx="914033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Airport Blvd</a:t>
            </a:r>
            <a:endParaRPr/>
          </a:p>
        </p:txBody>
      </p:sp>
      <p:sp>
        <p:nvSpPr>
          <p:cNvPr id="328" name="Google Shape;328;p33"/>
          <p:cNvSpPr txBox="1"/>
          <p:nvPr/>
        </p:nvSpPr>
        <p:spPr>
          <a:xfrm rot="755700">
            <a:off x="2770969" y="4192336"/>
            <a:ext cx="662361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Main St</a:t>
            </a:r>
            <a:endParaRPr/>
          </a:p>
        </p:txBody>
      </p:sp>
      <p:sp>
        <p:nvSpPr>
          <p:cNvPr id="329" name="Google Shape;329;p33"/>
          <p:cNvSpPr txBox="1"/>
          <p:nvPr/>
        </p:nvSpPr>
        <p:spPr>
          <a:xfrm rot="-4592437">
            <a:off x="4302558" y="3056989"/>
            <a:ext cx="772969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Lake Ave</a:t>
            </a:r>
            <a:endParaRPr/>
          </a:p>
        </p:txBody>
      </p:sp>
      <p:sp>
        <p:nvSpPr>
          <p:cNvPr id="330" name="Google Shape;330;p33"/>
          <p:cNvSpPr txBox="1"/>
          <p:nvPr/>
        </p:nvSpPr>
        <p:spPr>
          <a:xfrm rot="-2551782">
            <a:off x="3042187" y="5747347"/>
            <a:ext cx="96212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Riverside Dr</a:t>
            </a:r>
            <a:endParaRPr/>
          </a:p>
        </p:txBody>
      </p:sp>
      <p:sp>
        <p:nvSpPr>
          <p:cNvPr id="331" name="Google Shape;331;p33"/>
          <p:cNvSpPr txBox="1"/>
          <p:nvPr/>
        </p:nvSpPr>
        <p:spPr>
          <a:xfrm rot="4820704">
            <a:off x="2212977" y="5998551"/>
            <a:ext cx="1016625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Ohlone Pkwy</a:t>
            </a:r>
            <a:endParaRPr/>
          </a:p>
        </p:txBody>
      </p:sp>
      <p:pic>
        <p:nvPicPr>
          <p:cNvPr id="332" name="Google Shape;332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96360" y="1802999"/>
            <a:ext cx="5884743" cy="380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3"/>
          <p:cNvSpPr txBox="1"/>
          <p:nvPr/>
        </p:nvSpPr>
        <p:spPr>
          <a:xfrm rot="-1890083">
            <a:off x="8175171" y="3048075"/>
            <a:ext cx="108074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Stanford St</a:t>
            </a:r>
            <a:endParaRPr/>
          </a:p>
        </p:txBody>
      </p:sp>
      <p:sp>
        <p:nvSpPr>
          <p:cNvPr id="334" name="Google Shape;334;p33"/>
          <p:cNvSpPr txBox="1"/>
          <p:nvPr/>
        </p:nvSpPr>
        <p:spPr>
          <a:xfrm rot="4284442">
            <a:off x="6490610" y="4490336"/>
            <a:ext cx="129875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Freedom Blvd</a:t>
            </a:r>
            <a:endParaRPr/>
          </a:p>
        </p:txBody>
      </p:sp>
      <p:sp>
        <p:nvSpPr>
          <p:cNvPr id="335" name="Google Shape;335;p33"/>
          <p:cNvSpPr txBox="1"/>
          <p:nvPr/>
        </p:nvSpPr>
        <p:spPr>
          <a:xfrm rot="3262492">
            <a:off x="9976835" y="4540267"/>
            <a:ext cx="143981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Brewington Ave</a:t>
            </a:r>
            <a:endParaRPr/>
          </a:p>
        </p:txBody>
      </p:sp>
      <p:pic>
        <p:nvPicPr>
          <p:cNvPr id="336" name="Google Shape;336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40828" y="3825066"/>
            <a:ext cx="5884743" cy="2474826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3"/>
          <p:cNvSpPr txBox="1"/>
          <p:nvPr/>
        </p:nvSpPr>
        <p:spPr>
          <a:xfrm>
            <a:off x="10866192" y="1406795"/>
            <a:ext cx="99257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PGE Pole</a:t>
            </a:r>
            <a:endParaRPr/>
          </a:p>
        </p:txBody>
      </p:sp>
      <p:pic>
        <p:nvPicPr>
          <p:cNvPr id="338" name="Google Shape;338;p33" descr="A wooden pole with a hatchet&#10;&#10;AI-generated content may be incorrect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51277" y="813049"/>
            <a:ext cx="622411" cy="622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3" descr="A light pole with a light on it&#10;&#10;AI-generated content may be incorrect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25117" y="746690"/>
            <a:ext cx="655992" cy="655992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3"/>
          <p:cNvSpPr txBox="1"/>
          <p:nvPr/>
        </p:nvSpPr>
        <p:spPr>
          <a:xfrm>
            <a:off x="9912158" y="1406795"/>
            <a:ext cx="95090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City Pole</a:t>
            </a:r>
            <a:endParaRPr/>
          </a:p>
        </p:txBody>
      </p:sp>
      <p:pic>
        <p:nvPicPr>
          <p:cNvPr id="341" name="Google Shape;341;p33" descr="A black background with a black square&#10;&#10;AI-generated content may be incorrect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931685" y="640323"/>
            <a:ext cx="795137" cy="795137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3"/>
          <p:cNvSpPr txBox="1"/>
          <p:nvPr/>
        </p:nvSpPr>
        <p:spPr>
          <a:xfrm>
            <a:off x="8798419" y="1406795"/>
            <a:ext cx="105028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Deco Pole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4"/>
          <p:cNvSpPr txBox="1"/>
          <p:nvPr/>
        </p:nvSpPr>
        <p:spPr>
          <a:xfrm>
            <a:off x="291528" y="1095113"/>
            <a:ext cx="521008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Watsonville Streetlight Study 2024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rPr>
              <a:t>Findings</a:t>
            </a:r>
            <a:endParaRPr sz="1600" b="0" i="0" u="none" strike="noStrike" cap="none">
              <a:solidFill>
                <a:srgbClr val="7C7C7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9" name="Google Shape;34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528" y="1985380"/>
            <a:ext cx="6357648" cy="2673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8591039" y="1577321"/>
            <a:ext cx="2691765" cy="2019039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4"/>
          <p:cNvSpPr txBox="1"/>
          <p:nvPr/>
        </p:nvSpPr>
        <p:spPr>
          <a:xfrm>
            <a:off x="8951821" y="3614058"/>
            <a:ext cx="1151277" cy="307777"/>
          </a:xfrm>
          <a:prstGeom prst="rect">
            <a:avLst/>
          </a:prstGeom>
          <a:solidFill>
            <a:srgbClr val="D9E2E7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1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Day Burner</a:t>
            </a:r>
            <a:endParaRPr/>
          </a:p>
        </p:txBody>
      </p:sp>
      <p:pic>
        <p:nvPicPr>
          <p:cNvPr id="352" name="Google Shape;352;p34" descr="A street light on a sidewal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98464" y="1240958"/>
            <a:ext cx="2018665" cy="2691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84479" y="1301394"/>
            <a:ext cx="749300" cy="6731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34"/>
          <p:cNvSpPr txBox="1"/>
          <p:nvPr/>
        </p:nvSpPr>
        <p:spPr>
          <a:xfrm>
            <a:off x="6811809" y="3614059"/>
            <a:ext cx="771365" cy="307777"/>
          </a:xfrm>
          <a:prstGeom prst="rect">
            <a:avLst/>
          </a:prstGeom>
          <a:solidFill>
            <a:srgbClr val="D9E2E7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1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Failure</a:t>
            </a:r>
            <a:endParaRPr/>
          </a:p>
        </p:txBody>
      </p:sp>
      <p:pic>
        <p:nvPicPr>
          <p:cNvPr id="355" name="Google Shape;355;p34" descr="A street light on a pole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98463" y="4024085"/>
            <a:ext cx="2018665" cy="2691553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34"/>
          <p:cNvSpPr txBox="1"/>
          <p:nvPr/>
        </p:nvSpPr>
        <p:spPr>
          <a:xfrm>
            <a:off x="6811809" y="6407863"/>
            <a:ext cx="1779654" cy="307777"/>
          </a:xfrm>
          <a:prstGeom prst="rect">
            <a:avLst/>
          </a:prstGeom>
          <a:solidFill>
            <a:srgbClr val="D9E2E7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1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CREE Pilot Project</a:t>
            </a:r>
            <a:endParaRPr/>
          </a:p>
        </p:txBody>
      </p:sp>
      <p:sp>
        <p:nvSpPr>
          <p:cNvPr id="357" name="Google Shape;357;p34"/>
          <p:cNvSpPr txBox="1"/>
          <p:nvPr/>
        </p:nvSpPr>
        <p:spPr>
          <a:xfrm>
            <a:off x="291528" y="4868412"/>
            <a:ext cx="63576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Next Steps: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Citywide Replacement currently in Budget Planning, $1.9 Million</a:t>
            </a:r>
            <a:endParaRPr sz="1800" b="1">
              <a:solidFill>
                <a:srgbClr val="5F5F5F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Repairs to Burn-Outs for Larger Project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5"/>
          <p:cNvSpPr txBox="1"/>
          <p:nvPr/>
        </p:nvSpPr>
        <p:spPr>
          <a:xfrm>
            <a:off x="291528" y="1095113"/>
            <a:ext cx="534954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Citywide Crosswalk Enhancements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rPr>
              <a:t>Active Projects</a:t>
            </a:r>
            <a:endParaRPr sz="1600" b="0" i="0" u="none" strike="noStrike" cap="none">
              <a:solidFill>
                <a:srgbClr val="7C7C7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4" name="Google Shape;364;p35" descr="A crosswalk on a stree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0998" y="1880352"/>
            <a:ext cx="5388633" cy="4041475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35"/>
          <p:cNvSpPr txBox="1"/>
          <p:nvPr/>
        </p:nvSpPr>
        <p:spPr>
          <a:xfrm>
            <a:off x="380998" y="5921826"/>
            <a:ext cx="209544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Hammer Dr &amp; Arthur Rd</a:t>
            </a:r>
            <a:endParaRPr/>
          </a:p>
        </p:txBody>
      </p:sp>
      <p:sp>
        <p:nvSpPr>
          <p:cNvPr id="366" name="Google Shape;366;p35"/>
          <p:cNvSpPr txBox="1"/>
          <p:nvPr/>
        </p:nvSpPr>
        <p:spPr>
          <a:xfrm>
            <a:off x="5867399" y="1855704"/>
            <a:ext cx="274947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108 School Crosswalks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Refreshed in 2024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6"/>
          <p:cNvSpPr txBox="1"/>
          <p:nvPr/>
        </p:nvSpPr>
        <p:spPr>
          <a:xfrm>
            <a:off x="291528" y="1095113"/>
            <a:ext cx="502413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2025 CIP Transportation Projects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rPr>
              <a:t>New Projects</a:t>
            </a:r>
            <a:endParaRPr sz="1600" b="0" i="0" u="none" strike="noStrike" cap="none">
              <a:solidFill>
                <a:srgbClr val="7C7C7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36"/>
          <p:cNvSpPr txBox="1"/>
          <p:nvPr/>
        </p:nvSpPr>
        <p:spPr>
          <a:xfrm>
            <a:off x="6096000" y="1909673"/>
            <a:ext cx="407034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Green Valley Rd Street Resurfacing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 dirty="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Carey Ave to East City Limits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 dirty="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r>
              <a:rPr lang="en-US" sz="1800" b="1" dirty="0">
                <a:solidFill>
                  <a:srgbClr val="5F5F5F"/>
                </a:solidFill>
              </a:rPr>
              <a:t>2.5</a:t>
            </a:r>
            <a:r>
              <a:rPr lang="en-US" sz="1800" b="1" i="0" u="none" strike="noStrike" cap="none" dirty="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endParaRPr dirty="0"/>
          </a:p>
        </p:txBody>
      </p:sp>
      <p:sp>
        <p:nvSpPr>
          <p:cNvPr id="374" name="Google Shape;374;p36"/>
          <p:cNvSpPr txBox="1"/>
          <p:nvPr/>
        </p:nvSpPr>
        <p:spPr>
          <a:xfrm>
            <a:off x="6096000" y="3000060"/>
            <a:ext cx="521809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Project Elements: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Street Resurfacing – Pavement Restoration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Signage &amp; Striping</a:t>
            </a:r>
            <a:endParaRPr/>
          </a:p>
        </p:txBody>
      </p:sp>
      <p:sp>
        <p:nvSpPr>
          <p:cNvPr id="375" name="Google Shape;375;p36"/>
          <p:cNvSpPr txBox="1"/>
          <p:nvPr/>
        </p:nvSpPr>
        <p:spPr>
          <a:xfrm>
            <a:off x="2817000" y="7008000"/>
            <a:ext cx="685800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by Unknown Author is licensed under </a:t>
            </a:r>
            <a:r>
              <a:rPr lang="en-US" sz="9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6" name="Google Shape;376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5886" y="1913011"/>
            <a:ext cx="5513962" cy="3649855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36"/>
          <p:cNvSpPr txBox="1"/>
          <p:nvPr/>
        </p:nvSpPr>
        <p:spPr>
          <a:xfrm rot="2786123">
            <a:off x="989751" y="4597811"/>
            <a:ext cx="933269" cy="276999"/>
          </a:xfrm>
          <a:prstGeom prst="rect">
            <a:avLst/>
          </a:prstGeom>
          <a:solidFill>
            <a:srgbClr val="C3C3C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Carey Ave</a:t>
            </a:r>
            <a:endParaRPr/>
          </a:p>
        </p:txBody>
      </p:sp>
      <p:sp>
        <p:nvSpPr>
          <p:cNvPr id="378" name="Google Shape;378;p36"/>
          <p:cNvSpPr txBox="1"/>
          <p:nvPr/>
        </p:nvSpPr>
        <p:spPr>
          <a:xfrm rot="2206401">
            <a:off x="3206154" y="3491807"/>
            <a:ext cx="1116011" cy="276999"/>
          </a:xfrm>
          <a:prstGeom prst="rect">
            <a:avLst/>
          </a:prstGeom>
          <a:solidFill>
            <a:srgbClr val="C3C3C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Carnation Dr</a:t>
            </a:r>
            <a:endParaRPr/>
          </a:p>
        </p:txBody>
      </p:sp>
      <p:sp>
        <p:nvSpPr>
          <p:cNvPr id="379" name="Google Shape;379;p36"/>
          <p:cNvSpPr txBox="1"/>
          <p:nvPr/>
        </p:nvSpPr>
        <p:spPr>
          <a:xfrm rot="2786123">
            <a:off x="992608" y="3812185"/>
            <a:ext cx="1210588" cy="276999"/>
          </a:xfrm>
          <a:prstGeom prst="rect">
            <a:avLst/>
          </a:prstGeom>
          <a:solidFill>
            <a:srgbClr val="C3C3C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Freedom Blvd</a:t>
            </a:r>
            <a:endParaRPr/>
          </a:p>
        </p:txBody>
      </p:sp>
      <p:sp>
        <p:nvSpPr>
          <p:cNvPr id="380" name="Google Shape;380;p36"/>
          <p:cNvSpPr txBox="1"/>
          <p:nvPr/>
        </p:nvSpPr>
        <p:spPr>
          <a:xfrm rot="-3402457">
            <a:off x="2217683" y="3936797"/>
            <a:ext cx="1364476" cy="276999"/>
          </a:xfrm>
          <a:prstGeom prst="rect">
            <a:avLst/>
          </a:prstGeom>
          <a:solidFill>
            <a:srgbClr val="C3C3C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Green Valley Rd</a:t>
            </a:r>
            <a:endParaRPr/>
          </a:p>
        </p:txBody>
      </p:sp>
      <p:cxnSp>
        <p:nvCxnSpPr>
          <p:cNvPr id="381" name="Google Shape;381;p36"/>
          <p:cNvCxnSpPr/>
          <p:nvPr/>
        </p:nvCxnSpPr>
        <p:spPr>
          <a:xfrm rot="10800000" flipH="1">
            <a:off x="1878334" y="4685028"/>
            <a:ext cx="418552" cy="484855"/>
          </a:xfrm>
          <a:prstGeom prst="straightConnector1">
            <a:avLst/>
          </a:prstGeom>
          <a:noFill/>
          <a:ln w="762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2" name="Google Shape;382;p36"/>
          <p:cNvCxnSpPr>
            <a:cxnSpLocks/>
          </p:cNvCxnSpPr>
          <p:nvPr/>
        </p:nvCxnSpPr>
        <p:spPr>
          <a:xfrm flipV="1">
            <a:off x="2296886" y="2471057"/>
            <a:ext cx="1349828" cy="2215363"/>
          </a:xfrm>
          <a:prstGeom prst="straightConnector1">
            <a:avLst/>
          </a:prstGeom>
          <a:noFill/>
          <a:ln w="762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83" name="Google Shape;383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47381" y="4522365"/>
            <a:ext cx="299009" cy="299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13219" y="3061779"/>
            <a:ext cx="299009" cy="299009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36"/>
          <p:cNvSpPr txBox="1"/>
          <p:nvPr/>
        </p:nvSpPr>
        <p:spPr>
          <a:xfrm>
            <a:off x="2969400" y="7160400"/>
            <a:ext cx="685800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by Unknown Author is licensed under </a:t>
            </a:r>
            <a:r>
              <a:rPr lang="en-US" sz="9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6" name="Google Shape;386;p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79942" y="1965524"/>
            <a:ext cx="418552" cy="3119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Google Shape;381;p36">
            <a:extLst>
              <a:ext uri="{FF2B5EF4-FFF2-40B4-BE49-F238E27FC236}">
                <a16:creationId xmlns:a16="http://schemas.microsoft.com/office/drawing/2014/main" id="{5A4DCE83-3DC6-9B13-95A2-B46E13AE8D52}"/>
              </a:ext>
            </a:extLst>
          </p:cNvPr>
          <p:cNvCxnSpPr>
            <a:cxnSpLocks/>
          </p:cNvCxnSpPr>
          <p:nvPr/>
        </p:nvCxnSpPr>
        <p:spPr>
          <a:xfrm flipV="1">
            <a:off x="3618913" y="2173623"/>
            <a:ext cx="142188" cy="343636"/>
          </a:xfrm>
          <a:prstGeom prst="straightConnector1">
            <a:avLst/>
          </a:prstGeom>
          <a:noFill/>
          <a:ln w="762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7056" y="1937400"/>
            <a:ext cx="5541437" cy="3880293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37"/>
          <p:cNvSpPr txBox="1"/>
          <p:nvPr/>
        </p:nvSpPr>
        <p:spPr>
          <a:xfrm>
            <a:off x="291528" y="1095113"/>
            <a:ext cx="502413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2025 CIP Transportation Projects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rPr>
              <a:t>New Projects</a:t>
            </a:r>
            <a:endParaRPr sz="1600" b="0" i="0" u="none" strike="noStrike" cap="none">
              <a:solidFill>
                <a:srgbClr val="7C7C7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37"/>
          <p:cNvSpPr txBox="1"/>
          <p:nvPr/>
        </p:nvSpPr>
        <p:spPr>
          <a:xfrm>
            <a:off x="6096000" y="1909673"/>
            <a:ext cx="580158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Bridge Street – Utility and Pavement Improvements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Hushbeck St to Beck St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r>
              <a:rPr lang="en-US" sz="1800" b="1">
                <a:solidFill>
                  <a:srgbClr val="5F5F5F"/>
                </a:solidFill>
              </a:rPr>
              <a:t>900K</a:t>
            </a:r>
            <a:endParaRPr/>
          </a:p>
        </p:txBody>
      </p:sp>
      <p:sp>
        <p:nvSpPr>
          <p:cNvPr id="395" name="Google Shape;395;p37"/>
          <p:cNvSpPr txBox="1"/>
          <p:nvPr/>
        </p:nvSpPr>
        <p:spPr>
          <a:xfrm>
            <a:off x="6096000" y="3000060"/>
            <a:ext cx="340990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Project Elements: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Utility Line Reconstruction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Pavement Restoration</a:t>
            </a:r>
            <a:endParaRPr/>
          </a:p>
        </p:txBody>
      </p:sp>
      <p:sp>
        <p:nvSpPr>
          <p:cNvPr id="396" name="Google Shape;396;p37"/>
          <p:cNvSpPr txBox="1"/>
          <p:nvPr/>
        </p:nvSpPr>
        <p:spPr>
          <a:xfrm>
            <a:off x="2817000" y="7008000"/>
            <a:ext cx="685800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by Unknown Author is licensed under </a:t>
            </a:r>
            <a:r>
              <a:rPr lang="en-US" sz="9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37"/>
          <p:cNvSpPr txBox="1"/>
          <p:nvPr/>
        </p:nvSpPr>
        <p:spPr>
          <a:xfrm>
            <a:off x="2969400" y="7160400"/>
            <a:ext cx="685800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by Unknown Author is licensed under </a:t>
            </a:r>
            <a:r>
              <a:rPr lang="en-US" sz="9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8" name="Google Shape;398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79941" y="3565594"/>
            <a:ext cx="418552" cy="311952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7"/>
          <p:cNvSpPr txBox="1"/>
          <p:nvPr/>
        </p:nvSpPr>
        <p:spPr>
          <a:xfrm rot="-1337342">
            <a:off x="3667641" y="4578107"/>
            <a:ext cx="1745991" cy="276999"/>
          </a:xfrm>
          <a:prstGeom prst="rect">
            <a:avLst/>
          </a:prstGeom>
          <a:solidFill>
            <a:srgbClr val="C3C3C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Riverside Dr (SR 129)</a:t>
            </a:r>
            <a:endParaRPr/>
          </a:p>
        </p:txBody>
      </p:sp>
      <p:sp>
        <p:nvSpPr>
          <p:cNvPr id="400" name="Google Shape;400;p37"/>
          <p:cNvSpPr txBox="1"/>
          <p:nvPr/>
        </p:nvSpPr>
        <p:spPr>
          <a:xfrm rot="2803667">
            <a:off x="962497" y="4578107"/>
            <a:ext cx="1133644" cy="276999"/>
          </a:xfrm>
          <a:prstGeom prst="rect">
            <a:avLst/>
          </a:prstGeom>
          <a:solidFill>
            <a:srgbClr val="C3C3C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Blackburn St</a:t>
            </a:r>
            <a:endParaRPr/>
          </a:p>
        </p:txBody>
      </p:sp>
      <p:sp>
        <p:nvSpPr>
          <p:cNvPr id="401" name="Google Shape;401;p37"/>
          <p:cNvSpPr txBox="1"/>
          <p:nvPr/>
        </p:nvSpPr>
        <p:spPr>
          <a:xfrm rot="2803667">
            <a:off x="1953962" y="3562821"/>
            <a:ext cx="747320" cy="276999"/>
          </a:xfrm>
          <a:prstGeom prst="rect">
            <a:avLst/>
          </a:prstGeom>
          <a:solidFill>
            <a:srgbClr val="C3C3C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Beck St</a:t>
            </a:r>
            <a:endParaRPr/>
          </a:p>
        </p:txBody>
      </p:sp>
      <p:sp>
        <p:nvSpPr>
          <p:cNvPr id="402" name="Google Shape;402;p37"/>
          <p:cNvSpPr txBox="1"/>
          <p:nvPr/>
        </p:nvSpPr>
        <p:spPr>
          <a:xfrm rot="2238498">
            <a:off x="2790037" y="2123302"/>
            <a:ext cx="1242648" cy="276999"/>
          </a:xfrm>
          <a:prstGeom prst="rect">
            <a:avLst/>
          </a:prstGeom>
          <a:solidFill>
            <a:srgbClr val="C3C3C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Hushbeck Ave</a:t>
            </a:r>
            <a:endParaRPr/>
          </a:p>
        </p:txBody>
      </p:sp>
      <p:sp>
        <p:nvSpPr>
          <p:cNvPr id="403" name="Google Shape;403;p37"/>
          <p:cNvSpPr txBox="1"/>
          <p:nvPr/>
        </p:nvSpPr>
        <p:spPr>
          <a:xfrm rot="-3583867">
            <a:off x="3095019" y="3829008"/>
            <a:ext cx="869149" cy="276999"/>
          </a:xfrm>
          <a:prstGeom prst="rect">
            <a:avLst/>
          </a:prstGeom>
          <a:solidFill>
            <a:srgbClr val="C3C3C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Bridge St</a:t>
            </a:r>
            <a:endParaRPr/>
          </a:p>
        </p:txBody>
      </p:sp>
      <p:cxnSp>
        <p:nvCxnSpPr>
          <p:cNvPr id="404" name="Google Shape;404;p37"/>
          <p:cNvCxnSpPr/>
          <p:nvPr/>
        </p:nvCxnSpPr>
        <p:spPr>
          <a:xfrm rot="10800000" flipH="1">
            <a:off x="2980286" y="2633312"/>
            <a:ext cx="1020099" cy="1811995"/>
          </a:xfrm>
          <a:prstGeom prst="straightConnector1">
            <a:avLst/>
          </a:prstGeom>
          <a:noFill/>
          <a:ln w="762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05" name="Google Shape;405;p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84451" y="5439501"/>
            <a:ext cx="299009" cy="2990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528" y="1844356"/>
            <a:ext cx="5804472" cy="3884810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38"/>
          <p:cNvSpPr txBox="1"/>
          <p:nvPr/>
        </p:nvSpPr>
        <p:spPr>
          <a:xfrm>
            <a:off x="291528" y="1095113"/>
            <a:ext cx="502413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2025 CIP Transportation Projects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rPr>
              <a:t>New Projects</a:t>
            </a:r>
            <a:endParaRPr sz="1600" b="0" i="0" u="none" strike="noStrike" cap="none">
              <a:solidFill>
                <a:srgbClr val="7C7C7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38"/>
          <p:cNvSpPr txBox="1"/>
          <p:nvPr/>
        </p:nvSpPr>
        <p:spPr>
          <a:xfrm>
            <a:off x="6096000" y="1909673"/>
            <a:ext cx="622478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Harkins Slough Rd Pedestrian Bridge at State Route 1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 dirty="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Harkins Slough Rd to High School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 dirty="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r>
              <a:rPr lang="en-US" sz="1800" b="1" dirty="0">
                <a:solidFill>
                  <a:srgbClr val="5F5F5F"/>
                </a:solidFill>
              </a:rPr>
              <a:t>11.0 </a:t>
            </a:r>
            <a:r>
              <a:rPr lang="en-US" sz="1800" b="1" i="0" u="none" strike="noStrike" cap="none" dirty="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endParaRPr dirty="0"/>
          </a:p>
        </p:txBody>
      </p:sp>
      <p:sp>
        <p:nvSpPr>
          <p:cNvPr id="414" name="Google Shape;414;p38"/>
          <p:cNvSpPr txBox="1"/>
          <p:nvPr/>
        </p:nvSpPr>
        <p:spPr>
          <a:xfrm>
            <a:off x="6096000" y="3000050"/>
            <a:ext cx="40761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Project Elements: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Pedestrian Bridge</a:t>
            </a:r>
            <a:endParaRPr sz="1800" b="1" i="0" u="none" strike="noStrike" cap="none">
              <a:solidFill>
                <a:srgbClr val="5F5F5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5F5F"/>
              </a:buClr>
              <a:buSzPts val="1800"/>
              <a:buChar char="•"/>
            </a:pPr>
            <a:r>
              <a:rPr lang="en-US" sz="1800" b="1">
                <a:solidFill>
                  <a:srgbClr val="5F5F5F"/>
                </a:solidFill>
              </a:rPr>
              <a:t>Safe Routes to School</a:t>
            </a:r>
            <a:endParaRPr sz="1800" b="1">
              <a:solidFill>
                <a:srgbClr val="5F5F5F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5F5F"/>
              </a:buClr>
              <a:buSzPts val="1800"/>
              <a:buChar char="•"/>
            </a:pPr>
            <a:r>
              <a:rPr lang="en-US" sz="1800" b="1">
                <a:solidFill>
                  <a:srgbClr val="5F5F5F"/>
                </a:solidFill>
              </a:rPr>
              <a:t>Sewer Line Relocation</a:t>
            </a:r>
            <a:endParaRPr sz="1800" b="1">
              <a:solidFill>
                <a:srgbClr val="5F5F5F"/>
              </a:solidFill>
            </a:endParaRPr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5F5F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38"/>
          <p:cNvSpPr txBox="1"/>
          <p:nvPr/>
        </p:nvSpPr>
        <p:spPr>
          <a:xfrm>
            <a:off x="2817000" y="7008000"/>
            <a:ext cx="685800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by Unknown Author is licensed under </a:t>
            </a:r>
            <a:r>
              <a:rPr lang="en-US" sz="9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38"/>
          <p:cNvSpPr txBox="1"/>
          <p:nvPr/>
        </p:nvSpPr>
        <p:spPr>
          <a:xfrm>
            <a:off x="2969400" y="7160400"/>
            <a:ext cx="685800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by Unknown Author is licensed under </a:t>
            </a:r>
            <a:r>
              <a:rPr lang="en-US" sz="9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7" name="Google Shape;417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00934" y="5296540"/>
            <a:ext cx="418552" cy="311952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38"/>
          <p:cNvSpPr txBox="1"/>
          <p:nvPr/>
        </p:nvSpPr>
        <p:spPr>
          <a:xfrm rot="-970043">
            <a:off x="4266571" y="4322741"/>
            <a:ext cx="1563248" cy="276999"/>
          </a:xfrm>
          <a:prstGeom prst="rect">
            <a:avLst/>
          </a:prstGeom>
          <a:solidFill>
            <a:srgbClr val="C3C3C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Harkins Slough Rd</a:t>
            </a:r>
            <a:endParaRPr/>
          </a:p>
        </p:txBody>
      </p:sp>
      <p:sp>
        <p:nvSpPr>
          <p:cNvPr id="419" name="Google Shape;419;p38"/>
          <p:cNvSpPr txBox="1"/>
          <p:nvPr/>
        </p:nvSpPr>
        <p:spPr>
          <a:xfrm>
            <a:off x="418211" y="5146827"/>
            <a:ext cx="699230" cy="461665"/>
          </a:xfrm>
          <a:prstGeom prst="rect">
            <a:avLst/>
          </a:prstGeom>
          <a:solidFill>
            <a:srgbClr val="C3C3C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School</a:t>
            </a:r>
            <a:endParaRPr/>
          </a:p>
        </p:txBody>
      </p:sp>
      <p:sp>
        <p:nvSpPr>
          <p:cNvPr id="420" name="Google Shape;420;p38"/>
          <p:cNvSpPr txBox="1"/>
          <p:nvPr/>
        </p:nvSpPr>
        <p:spPr>
          <a:xfrm rot="3192395">
            <a:off x="2425880" y="3384376"/>
            <a:ext cx="1175322" cy="276999"/>
          </a:xfrm>
          <a:prstGeom prst="rect">
            <a:avLst/>
          </a:prstGeom>
          <a:solidFill>
            <a:srgbClr val="C3C3C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Silver Leaf Dr</a:t>
            </a:r>
            <a:endParaRPr/>
          </a:p>
        </p:txBody>
      </p:sp>
      <p:sp>
        <p:nvSpPr>
          <p:cNvPr id="421" name="Google Shape;421;p38"/>
          <p:cNvSpPr txBox="1"/>
          <p:nvPr/>
        </p:nvSpPr>
        <p:spPr>
          <a:xfrm rot="744338">
            <a:off x="4681746" y="2081999"/>
            <a:ext cx="732893" cy="276999"/>
          </a:xfrm>
          <a:prstGeom prst="rect">
            <a:avLst/>
          </a:prstGeom>
          <a:solidFill>
            <a:srgbClr val="C3C3C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Main St</a:t>
            </a:r>
            <a:endParaRPr/>
          </a:p>
        </p:txBody>
      </p:sp>
      <p:sp>
        <p:nvSpPr>
          <p:cNvPr id="422" name="Google Shape;422;p38"/>
          <p:cNvSpPr txBox="1"/>
          <p:nvPr/>
        </p:nvSpPr>
        <p:spPr>
          <a:xfrm rot="-4378843">
            <a:off x="3576679" y="3064932"/>
            <a:ext cx="1364476" cy="276999"/>
          </a:xfrm>
          <a:prstGeom prst="rect">
            <a:avLst/>
          </a:prstGeom>
          <a:solidFill>
            <a:srgbClr val="C3C3C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Green Valley Rd</a:t>
            </a:r>
            <a:endParaRPr/>
          </a:p>
        </p:txBody>
      </p:sp>
      <p:cxnSp>
        <p:nvCxnSpPr>
          <p:cNvPr id="423" name="Google Shape;423;p38"/>
          <p:cNvCxnSpPr>
            <a:cxnSpLocks/>
          </p:cNvCxnSpPr>
          <p:nvPr/>
        </p:nvCxnSpPr>
        <p:spPr>
          <a:xfrm flipH="1">
            <a:off x="1250950" y="4299857"/>
            <a:ext cx="2181927" cy="1262743"/>
          </a:xfrm>
          <a:prstGeom prst="straightConnector1">
            <a:avLst/>
          </a:prstGeom>
          <a:noFill/>
          <a:ln w="762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24" name="Google Shape;424;p3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962" y="1918713"/>
            <a:ext cx="299009" cy="299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3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92440" y="4162231"/>
            <a:ext cx="299009" cy="299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3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93342" y="3129991"/>
            <a:ext cx="299009" cy="299009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38"/>
          <p:cNvSpPr txBox="1"/>
          <p:nvPr/>
        </p:nvSpPr>
        <p:spPr>
          <a:xfrm rot="-1822089">
            <a:off x="1591351" y="5094347"/>
            <a:ext cx="1364476" cy="276999"/>
          </a:xfrm>
          <a:prstGeom prst="rect">
            <a:avLst/>
          </a:prstGeom>
          <a:solidFill>
            <a:srgbClr val="C3C3C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Green Valley Rd</a:t>
            </a:r>
            <a:endParaRPr/>
          </a:p>
        </p:txBody>
      </p:sp>
      <p:sp>
        <p:nvSpPr>
          <p:cNvPr id="428" name="Google Shape;428;p38"/>
          <p:cNvSpPr txBox="1"/>
          <p:nvPr/>
        </p:nvSpPr>
        <p:spPr>
          <a:xfrm rot="3686112">
            <a:off x="1627242" y="3272493"/>
            <a:ext cx="946093" cy="276999"/>
          </a:xfrm>
          <a:prstGeom prst="rect">
            <a:avLst/>
          </a:prstGeom>
          <a:solidFill>
            <a:srgbClr val="C3C3C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Highway 1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6A818E-CDC7-9872-C54F-19D2D5273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93" y="1860212"/>
            <a:ext cx="6612436" cy="4789487"/>
          </a:xfrm>
          <a:prstGeom prst="rect">
            <a:avLst/>
          </a:prstGeom>
        </p:spPr>
      </p:pic>
      <p:sp>
        <p:nvSpPr>
          <p:cNvPr id="435" name="Google Shape;435;p39"/>
          <p:cNvSpPr txBox="1"/>
          <p:nvPr/>
        </p:nvSpPr>
        <p:spPr>
          <a:xfrm>
            <a:off x="291528" y="1095113"/>
            <a:ext cx="502413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2025 CIP Transportation Projects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rPr>
              <a:t>New Projects</a:t>
            </a:r>
            <a:endParaRPr sz="1600" b="0" i="0" u="none" strike="noStrike" cap="none">
              <a:solidFill>
                <a:srgbClr val="7C7C7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39"/>
          <p:cNvSpPr txBox="1"/>
          <p:nvPr/>
        </p:nvSpPr>
        <p:spPr>
          <a:xfrm>
            <a:off x="7279541" y="1802999"/>
            <a:ext cx="244169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Lee Rd Trail Phase 1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 dirty="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Location Limits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 dirty="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r>
              <a:rPr lang="en-US" sz="1800" b="1" dirty="0">
                <a:solidFill>
                  <a:srgbClr val="5F5F5F"/>
                </a:solidFill>
              </a:rPr>
              <a:t> 1.7</a:t>
            </a:r>
            <a:r>
              <a:rPr lang="en-US" sz="1800" b="1" i="0" u="none" strike="noStrike" cap="none" dirty="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endParaRPr dirty="0"/>
          </a:p>
        </p:txBody>
      </p:sp>
      <p:sp>
        <p:nvSpPr>
          <p:cNvPr id="437" name="Google Shape;437;p39"/>
          <p:cNvSpPr txBox="1"/>
          <p:nvPr/>
        </p:nvSpPr>
        <p:spPr>
          <a:xfrm>
            <a:off x="7279541" y="2893386"/>
            <a:ext cx="310213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Project Elements: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Sidewalk Improvements</a:t>
            </a:r>
            <a:endParaRPr/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5F5F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39"/>
          <p:cNvSpPr txBox="1"/>
          <p:nvPr/>
        </p:nvSpPr>
        <p:spPr>
          <a:xfrm>
            <a:off x="2817000" y="7008000"/>
            <a:ext cx="685800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by Unknown Author is licensed under </a:t>
            </a:r>
            <a:r>
              <a:rPr lang="en-US" sz="9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39"/>
          <p:cNvSpPr txBox="1"/>
          <p:nvPr/>
        </p:nvSpPr>
        <p:spPr>
          <a:xfrm>
            <a:off x="2969400" y="7160400"/>
            <a:ext cx="685800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by Unknown Author is licensed under </a:t>
            </a:r>
            <a:r>
              <a:rPr lang="en-US" sz="9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0" name="Google Shape;440;p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25684" y="6257971"/>
            <a:ext cx="418552" cy="311952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39"/>
          <p:cNvSpPr txBox="1"/>
          <p:nvPr/>
        </p:nvSpPr>
        <p:spPr>
          <a:xfrm rot="3745048">
            <a:off x="6091427" y="3190790"/>
            <a:ext cx="991824" cy="276999"/>
          </a:xfrm>
          <a:prstGeom prst="rect">
            <a:avLst/>
          </a:prstGeom>
          <a:solidFill>
            <a:srgbClr val="C3C3C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Highway 1</a:t>
            </a:r>
            <a:endParaRPr dirty="0"/>
          </a:p>
        </p:txBody>
      </p:sp>
      <p:sp>
        <p:nvSpPr>
          <p:cNvPr id="442" name="Google Shape;442;p39"/>
          <p:cNvSpPr txBox="1"/>
          <p:nvPr/>
        </p:nvSpPr>
        <p:spPr>
          <a:xfrm rot="3402036">
            <a:off x="3735779" y="4823971"/>
            <a:ext cx="697627" cy="276999"/>
          </a:xfrm>
          <a:prstGeom prst="rect">
            <a:avLst/>
          </a:prstGeom>
          <a:solidFill>
            <a:srgbClr val="C3C3C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Lee Rd</a:t>
            </a:r>
            <a:endParaRPr/>
          </a:p>
        </p:txBody>
      </p:sp>
      <p:sp>
        <p:nvSpPr>
          <p:cNvPr id="444" name="Google Shape;444;p39"/>
          <p:cNvSpPr txBox="1"/>
          <p:nvPr/>
        </p:nvSpPr>
        <p:spPr>
          <a:xfrm rot="19782047">
            <a:off x="3650845" y="2427761"/>
            <a:ext cx="1654782" cy="276959"/>
          </a:xfrm>
          <a:prstGeom prst="rect">
            <a:avLst/>
          </a:prstGeom>
          <a:solidFill>
            <a:srgbClr val="C3C3C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Harkins Slough Rd</a:t>
            </a:r>
            <a:endParaRPr dirty="0"/>
          </a:p>
        </p:txBody>
      </p:sp>
      <p:cxnSp>
        <p:nvCxnSpPr>
          <p:cNvPr id="445" name="Google Shape;445;p39"/>
          <p:cNvCxnSpPr>
            <a:cxnSpLocks/>
          </p:cNvCxnSpPr>
          <p:nvPr/>
        </p:nvCxnSpPr>
        <p:spPr>
          <a:xfrm flipH="1">
            <a:off x="3220885" y="2552281"/>
            <a:ext cx="845194" cy="515879"/>
          </a:xfrm>
          <a:prstGeom prst="straightConnector1">
            <a:avLst/>
          </a:prstGeom>
          <a:noFill/>
          <a:ln w="762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6" name="Google Shape;446;p39"/>
          <p:cNvCxnSpPr>
            <a:cxnSpLocks/>
          </p:cNvCxnSpPr>
          <p:nvPr/>
        </p:nvCxnSpPr>
        <p:spPr>
          <a:xfrm flipH="1" flipV="1">
            <a:off x="3271505" y="3071577"/>
            <a:ext cx="253764" cy="1170744"/>
          </a:xfrm>
          <a:prstGeom prst="straightConnector1">
            <a:avLst/>
          </a:prstGeom>
          <a:noFill/>
          <a:ln w="762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" name="Google Shape;442;p39">
            <a:extLst>
              <a:ext uri="{FF2B5EF4-FFF2-40B4-BE49-F238E27FC236}">
                <a16:creationId xmlns:a16="http://schemas.microsoft.com/office/drawing/2014/main" id="{D57D74F5-5095-2838-47F5-2E2A4AAA251E}"/>
              </a:ext>
            </a:extLst>
          </p:cNvPr>
          <p:cNvSpPr txBox="1"/>
          <p:nvPr/>
        </p:nvSpPr>
        <p:spPr>
          <a:xfrm>
            <a:off x="2315110" y="2154056"/>
            <a:ext cx="1176300" cy="461624"/>
          </a:xfrm>
          <a:prstGeom prst="rect">
            <a:avLst/>
          </a:prstGeom>
          <a:solidFill>
            <a:srgbClr val="C3C3C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Pajaro Valley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/>
              <a:t>High School</a:t>
            </a:r>
            <a:endParaRPr dirty="0"/>
          </a:p>
        </p:txBody>
      </p:sp>
      <p:cxnSp>
        <p:nvCxnSpPr>
          <p:cNvPr id="6" name="Google Shape;446;p39">
            <a:extLst>
              <a:ext uri="{FF2B5EF4-FFF2-40B4-BE49-F238E27FC236}">
                <a16:creationId xmlns:a16="http://schemas.microsoft.com/office/drawing/2014/main" id="{20D80961-BD4D-DBBA-76BD-B1482247DE72}"/>
              </a:ext>
            </a:extLst>
          </p:cNvPr>
          <p:cNvCxnSpPr>
            <a:cxnSpLocks/>
          </p:cNvCxnSpPr>
          <p:nvPr/>
        </p:nvCxnSpPr>
        <p:spPr>
          <a:xfrm flipH="1" flipV="1">
            <a:off x="3678389" y="4689564"/>
            <a:ext cx="732041" cy="1160393"/>
          </a:xfrm>
          <a:prstGeom prst="straightConnector1">
            <a:avLst/>
          </a:prstGeom>
          <a:noFill/>
          <a:ln w="762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" name="Google Shape;446;p39">
            <a:extLst>
              <a:ext uri="{FF2B5EF4-FFF2-40B4-BE49-F238E27FC236}">
                <a16:creationId xmlns:a16="http://schemas.microsoft.com/office/drawing/2014/main" id="{8697BDF9-CABB-3263-CFF2-A5AAB4BF869E}"/>
              </a:ext>
            </a:extLst>
          </p:cNvPr>
          <p:cNvCxnSpPr>
            <a:cxnSpLocks/>
          </p:cNvCxnSpPr>
          <p:nvPr/>
        </p:nvCxnSpPr>
        <p:spPr>
          <a:xfrm flipH="1" flipV="1">
            <a:off x="3518055" y="4242321"/>
            <a:ext cx="158914" cy="447243"/>
          </a:xfrm>
          <a:prstGeom prst="straightConnector1">
            <a:avLst/>
          </a:prstGeom>
          <a:noFill/>
          <a:ln w="762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203" y="1844356"/>
            <a:ext cx="11973199" cy="7057972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40"/>
          <p:cNvSpPr txBox="1"/>
          <p:nvPr/>
        </p:nvSpPr>
        <p:spPr>
          <a:xfrm>
            <a:off x="291528" y="1095113"/>
            <a:ext cx="502413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2025 CIP Transportation Projects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rPr>
              <a:t>New Projects</a:t>
            </a:r>
            <a:endParaRPr sz="1600" b="0" i="0" u="none" strike="noStrike" cap="none">
              <a:solidFill>
                <a:srgbClr val="7C7C7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40"/>
          <p:cNvSpPr txBox="1"/>
          <p:nvPr/>
        </p:nvSpPr>
        <p:spPr>
          <a:xfrm>
            <a:off x="6313468" y="1198025"/>
            <a:ext cx="587853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Traffic Signal Modification at Main St &amp; Riverside Dr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$100,000</a:t>
            </a:r>
            <a:endParaRPr/>
          </a:p>
        </p:txBody>
      </p:sp>
      <p:sp>
        <p:nvSpPr>
          <p:cNvPr id="456" name="Google Shape;456;p40"/>
          <p:cNvSpPr txBox="1"/>
          <p:nvPr/>
        </p:nvSpPr>
        <p:spPr>
          <a:xfrm>
            <a:off x="6313468" y="1996756"/>
            <a:ext cx="482055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Project Elements: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Add Double Northbound Left Turn Lane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Traffic Signal Modification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Signage &amp; Striping</a:t>
            </a:r>
            <a:endParaRPr/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5F5F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40"/>
          <p:cNvSpPr txBox="1"/>
          <p:nvPr/>
        </p:nvSpPr>
        <p:spPr>
          <a:xfrm>
            <a:off x="2817000" y="7008000"/>
            <a:ext cx="685800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by Unknown Author is licensed under </a:t>
            </a:r>
            <a:r>
              <a:rPr lang="en-US" sz="9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40"/>
          <p:cNvSpPr txBox="1"/>
          <p:nvPr/>
        </p:nvSpPr>
        <p:spPr>
          <a:xfrm>
            <a:off x="2969400" y="7160400"/>
            <a:ext cx="685800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by Unknown Author is licensed under </a:t>
            </a:r>
            <a:r>
              <a:rPr lang="en-US" sz="9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>
          <a:extLst>
            <a:ext uri="{FF2B5EF4-FFF2-40B4-BE49-F238E27FC236}">
              <a16:creationId xmlns:a16="http://schemas.microsoft.com/office/drawing/2014/main" id="{EFE1D1D7-A35B-6A45-5141-1557B1B53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6">
            <a:extLst>
              <a:ext uri="{FF2B5EF4-FFF2-40B4-BE49-F238E27FC236}">
                <a16:creationId xmlns:a16="http://schemas.microsoft.com/office/drawing/2014/main" id="{06D5BA39-2BE3-0213-1306-3852EFD2479F}"/>
              </a:ext>
            </a:extLst>
          </p:cNvPr>
          <p:cNvSpPr txBox="1"/>
          <p:nvPr/>
        </p:nvSpPr>
        <p:spPr>
          <a:xfrm>
            <a:off x="291528" y="1095113"/>
            <a:ext cx="551396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Spring 2025 – All Way STOP Studies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rPr>
              <a:t>13 New Studies, $30,000</a:t>
            </a:r>
            <a:endParaRPr sz="1600" b="0" i="0" u="none" strike="noStrike" cap="none" dirty="0">
              <a:solidFill>
                <a:srgbClr val="7C7C7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36">
            <a:extLst>
              <a:ext uri="{FF2B5EF4-FFF2-40B4-BE49-F238E27FC236}">
                <a16:creationId xmlns:a16="http://schemas.microsoft.com/office/drawing/2014/main" id="{972814BD-A849-1D3B-E532-C5224C0B2BB4}"/>
              </a:ext>
            </a:extLst>
          </p:cNvPr>
          <p:cNvSpPr txBox="1"/>
          <p:nvPr/>
        </p:nvSpPr>
        <p:spPr>
          <a:xfrm>
            <a:off x="7124997" y="794821"/>
            <a:ext cx="4627026" cy="6186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/>
              <a:t>Council District 1 and 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Ohlone Pkwy &amp; Lighthouse Dr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800" b="1" dirty="0"/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/>
              <a:t>Council District 2 and 5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dirty="0"/>
              <a:t>Lincoln Ave &amp; E 5</a:t>
            </a:r>
            <a:r>
              <a:rPr lang="en-US" sz="1800" b="1" baseline="30000" dirty="0"/>
              <a:t>th</a:t>
            </a:r>
            <a:r>
              <a:rPr lang="en-US" sz="1800" b="1" dirty="0"/>
              <a:t> St (CD 2/5)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800" b="1" dirty="0"/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/>
              <a:t>Council District 3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dirty="0"/>
              <a:t>Holm Rd &amp; Jeanette Wy (North)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dirty="0"/>
              <a:t>Holm Rd &amp; Jeanette Wy (South)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dirty="0"/>
              <a:t>Anna St &amp; Lawrence Ave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800" b="1" dirty="0"/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/>
              <a:t>Council District 4 and 5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dirty="0"/>
              <a:t>Clifford Ave &amp; Montebello Dr (North)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dirty="0"/>
              <a:t>Clifford Ave &amp; Montebello Dr (South)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dirty="0"/>
              <a:t>Clifford Ave &amp; Melrose Ave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dirty="0"/>
              <a:t>Clifford Ave &amp; Evelyn Ave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800" b="1" dirty="0"/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/>
              <a:t>Council District 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Madison St &amp; Palm Ave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800" b="1" dirty="0"/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/>
              <a:t>Council District 6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dirty="0"/>
              <a:t>Brewington Ave &amp; Logan St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dirty="0"/>
              <a:t>Brewington Ave &amp; California St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dirty="0"/>
              <a:t>Alta Vista Ave &amp; Marilyn S6</a:t>
            </a:r>
          </a:p>
        </p:txBody>
      </p:sp>
      <p:sp>
        <p:nvSpPr>
          <p:cNvPr id="375" name="Google Shape;375;p36">
            <a:extLst>
              <a:ext uri="{FF2B5EF4-FFF2-40B4-BE49-F238E27FC236}">
                <a16:creationId xmlns:a16="http://schemas.microsoft.com/office/drawing/2014/main" id="{9EF17C47-3A56-0A94-D98B-C7F07175B96D}"/>
              </a:ext>
            </a:extLst>
          </p:cNvPr>
          <p:cNvSpPr txBox="1"/>
          <p:nvPr/>
        </p:nvSpPr>
        <p:spPr>
          <a:xfrm>
            <a:off x="2817000" y="7008000"/>
            <a:ext cx="685800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by Unknown Author is licensed under </a:t>
            </a:r>
            <a:r>
              <a:rPr lang="en-US" sz="9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36">
            <a:extLst>
              <a:ext uri="{FF2B5EF4-FFF2-40B4-BE49-F238E27FC236}">
                <a16:creationId xmlns:a16="http://schemas.microsoft.com/office/drawing/2014/main" id="{0C32A026-A581-ABF7-44A3-40EBEC83887F}"/>
              </a:ext>
            </a:extLst>
          </p:cNvPr>
          <p:cNvSpPr txBox="1"/>
          <p:nvPr/>
        </p:nvSpPr>
        <p:spPr>
          <a:xfrm>
            <a:off x="2969400" y="7160400"/>
            <a:ext cx="685800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by Unknown Author is licensed under </a:t>
            </a:r>
            <a:r>
              <a:rPr lang="en-US" sz="9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6" name="Google Shape;386;p36">
            <a:extLst>
              <a:ext uri="{FF2B5EF4-FFF2-40B4-BE49-F238E27FC236}">
                <a16:creationId xmlns:a16="http://schemas.microsoft.com/office/drawing/2014/main" id="{03889754-84BF-1FE0-9038-5427923868E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79942" y="1965524"/>
            <a:ext cx="418552" cy="311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EE7974-46C4-3284-E7C0-9E2653CB4F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977" y="1909673"/>
            <a:ext cx="6477000" cy="4483100"/>
          </a:xfrm>
          <a:prstGeom prst="rect">
            <a:avLst/>
          </a:prstGeom>
        </p:spPr>
      </p:pic>
      <p:sp>
        <p:nvSpPr>
          <p:cNvPr id="374" name="Google Shape;374;p36">
            <a:extLst>
              <a:ext uri="{FF2B5EF4-FFF2-40B4-BE49-F238E27FC236}">
                <a16:creationId xmlns:a16="http://schemas.microsoft.com/office/drawing/2014/main" id="{1F2D9247-CD6C-091C-ED50-B64977E3FF27}"/>
              </a:ext>
            </a:extLst>
          </p:cNvPr>
          <p:cNvSpPr txBox="1"/>
          <p:nvPr/>
        </p:nvSpPr>
        <p:spPr>
          <a:xfrm>
            <a:off x="261847" y="5811539"/>
            <a:ext cx="521809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Auto Center &amp; Marin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All Way STOP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515151"/>
                </a:solidFill>
              </a:rPr>
              <a:t>Installed October 2024</a:t>
            </a:r>
            <a:endParaRPr dirty="0">
              <a:solidFill>
                <a:srgbClr val="515151"/>
              </a:solidFill>
            </a:endParaRPr>
          </a:p>
        </p:txBody>
      </p:sp>
      <p:pic>
        <p:nvPicPr>
          <p:cNvPr id="3" name="Google Shape;440;p39">
            <a:extLst>
              <a:ext uri="{FF2B5EF4-FFF2-40B4-BE49-F238E27FC236}">
                <a16:creationId xmlns:a16="http://schemas.microsoft.com/office/drawing/2014/main" id="{13D707CB-5B2C-D19A-CF7C-B44D3B3FA3C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47753" y="2621221"/>
            <a:ext cx="418552" cy="3119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2233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"/>
          <p:cNvSpPr txBox="1">
            <a:spLocks noGrp="1"/>
          </p:cNvSpPr>
          <p:nvPr>
            <p:ph type="title"/>
          </p:nvPr>
        </p:nvSpPr>
        <p:spPr>
          <a:xfrm>
            <a:off x="1313234" y="306016"/>
            <a:ext cx="10878766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000"/>
              <a:t>Today’s Topics</a:t>
            </a:r>
            <a:endParaRPr sz="4000"/>
          </a:p>
        </p:txBody>
      </p:sp>
      <p:sp>
        <p:nvSpPr>
          <p:cNvPr id="84" name="Google Shape;84;p3"/>
          <p:cNvSpPr txBox="1"/>
          <p:nvPr/>
        </p:nvSpPr>
        <p:spPr>
          <a:xfrm>
            <a:off x="567911" y="3044030"/>
            <a:ext cx="419377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Streetligh</a:t>
            </a:r>
            <a:r>
              <a:rPr lang="en-US" sz="2000" b="1" dirty="0"/>
              <a:t>t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Study 2024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Project Findings and Next Steps</a:t>
            </a:r>
            <a:endParaRPr dirty="0"/>
          </a:p>
        </p:txBody>
      </p:sp>
      <p:sp>
        <p:nvSpPr>
          <p:cNvPr id="85" name="Google Shape;85;p3"/>
          <p:cNvSpPr txBox="1"/>
          <p:nvPr/>
        </p:nvSpPr>
        <p:spPr>
          <a:xfrm>
            <a:off x="567911" y="2340193"/>
            <a:ext cx="579357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 State Law (Parking) – AB43 - Daylighting 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Implementation and Enforcement</a:t>
            </a:r>
            <a:endParaRPr dirty="0"/>
          </a:p>
        </p:txBody>
      </p:sp>
      <p:sp>
        <p:nvSpPr>
          <p:cNvPr id="86" name="Google Shape;86;p3"/>
          <p:cNvSpPr txBox="1"/>
          <p:nvPr/>
        </p:nvSpPr>
        <p:spPr>
          <a:xfrm>
            <a:off x="567911" y="3747867"/>
            <a:ext cx="595868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Crosswalk Enhancements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Active Projects and </a:t>
            </a:r>
            <a:r>
              <a:rPr lang="en-US" sz="2000">
                <a:solidFill>
                  <a:srgbClr val="5F5F5F"/>
                </a:solidFill>
              </a:rPr>
              <a:t>Ongoing</a:t>
            </a:r>
            <a:r>
              <a:rPr lang="en-US" sz="20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 City Maintenance</a:t>
            </a:r>
            <a:endParaRPr/>
          </a:p>
        </p:txBody>
      </p:sp>
      <p:sp>
        <p:nvSpPr>
          <p:cNvPr id="87" name="Google Shape;87;p3"/>
          <p:cNvSpPr txBox="1"/>
          <p:nvPr/>
        </p:nvSpPr>
        <p:spPr>
          <a:xfrm>
            <a:off x="567911" y="1636356"/>
            <a:ext cx="364875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Speed Hump Configurations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Current and Future </a:t>
            </a:r>
            <a:endParaRPr/>
          </a:p>
        </p:txBody>
      </p:sp>
      <p:sp>
        <p:nvSpPr>
          <p:cNvPr id="88" name="Google Shape;88;p3"/>
          <p:cNvSpPr txBox="1"/>
          <p:nvPr/>
        </p:nvSpPr>
        <p:spPr>
          <a:xfrm>
            <a:off x="567911" y="4447655"/>
            <a:ext cx="484940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CIP Projects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New Projects Starting in 2025</a:t>
            </a:r>
            <a:endParaRPr/>
          </a:p>
        </p:txBody>
      </p:sp>
      <p:sp>
        <p:nvSpPr>
          <p:cNvPr id="89" name="Google Shape;89;p3"/>
          <p:cNvSpPr txBox="1"/>
          <p:nvPr/>
        </p:nvSpPr>
        <p:spPr>
          <a:xfrm>
            <a:off x="567886" y="5143400"/>
            <a:ext cx="84027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Grant Projects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5F5F5F"/>
                </a:solidFill>
              </a:rPr>
              <a:t>Safe Streets For All (</a:t>
            </a:r>
            <a:r>
              <a:rPr lang="en-US" sz="20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SS4A) Citywide Traffic Study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1"/>
          <p:cNvSpPr txBox="1"/>
          <p:nvPr/>
        </p:nvSpPr>
        <p:spPr>
          <a:xfrm>
            <a:off x="291528" y="1095113"/>
            <a:ext cx="859562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2025 SS4A Grant Project – Citywide Transportation Study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rPr>
              <a:t>FHWA – Safe Streets for All</a:t>
            </a:r>
            <a:endParaRPr sz="1600" b="0" i="0" u="none" strike="noStrike" cap="none">
              <a:solidFill>
                <a:srgbClr val="7C7C7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41"/>
          <p:cNvSpPr txBox="1"/>
          <p:nvPr/>
        </p:nvSpPr>
        <p:spPr>
          <a:xfrm>
            <a:off x="291527" y="2127390"/>
            <a:ext cx="390844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eriod"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Active Transportation Plan</a:t>
            </a:r>
            <a:endParaRPr/>
          </a:p>
        </p:txBody>
      </p:sp>
      <p:sp>
        <p:nvSpPr>
          <p:cNvPr id="466" name="Google Shape;466;p41"/>
          <p:cNvSpPr txBox="1"/>
          <p:nvPr/>
        </p:nvSpPr>
        <p:spPr>
          <a:xfrm>
            <a:off x="771589" y="2527500"/>
            <a:ext cx="6717782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38125" marR="0" lvl="0" indent="-2381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Citywide Transportation Survey Questionnaire</a:t>
            </a:r>
            <a:endParaRPr/>
          </a:p>
          <a:p>
            <a:pPr marL="238125" marR="0" lvl="0" indent="-2381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Technology Standard</a:t>
            </a:r>
            <a:endParaRPr/>
          </a:p>
          <a:p>
            <a:pPr marL="238125" marR="0" lvl="0" indent="-2381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Policy Recommendations</a:t>
            </a:r>
            <a:endParaRPr/>
          </a:p>
          <a:p>
            <a:pPr marL="238125" marR="0" lvl="0" indent="-2381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Safe Routes to School:  School Map and Walk Audits</a:t>
            </a:r>
            <a:endParaRPr/>
          </a:p>
        </p:txBody>
      </p:sp>
      <p:sp>
        <p:nvSpPr>
          <p:cNvPr id="467" name="Google Shape;467;p41"/>
          <p:cNvSpPr txBox="1"/>
          <p:nvPr/>
        </p:nvSpPr>
        <p:spPr>
          <a:xfrm>
            <a:off x="291527" y="3930391"/>
            <a:ext cx="337464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 Local Road Safety Plan</a:t>
            </a:r>
            <a:endParaRPr/>
          </a:p>
        </p:txBody>
      </p:sp>
      <p:sp>
        <p:nvSpPr>
          <p:cNvPr id="468" name="Google Shape;468;p41"/>
          <p:cNvSpPr txBox="1"/>
          <p:nvPr/>
        </p:nvSpPr>
        <p:spPr>
          <a:xfrm>
            <a:off x="771589" y="4330501"/>
            <a:ext cx="671778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38125" marR="0" lvl="0" indent="-2381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Crash History Analysis</a:t>
            </a:r>
            <a:endParaRPr/>
          </a:p>
          <a:p>
            <a:pPr marL="238125" marR="0" lvl="0" indent="-2381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Develop Countermeasures with Concept Plans</a:t>
            </a:r>
            <a:endParaRPr/>
          </a:p>
        </p:txBody>
      </p:sp>
      <p:sp>
        <p:nvSpPr>
          <p:cNvPr id="469" name="Google Shape;469;p41"/>
          <p:cNvSpPr txBox="1"/>
          <p:nvPr/>
        </p:nvSpPr>
        <p:spPr>
          <a:xfrm>
            <a:off x="291527" y="5117839"/>
            <a:ext cx="244810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  Equity Analysis</a:t>
            </a:r>
            <a:endParaRPr/>
          </a:p>
        </p:txBody>
      </p:sp>
      <p:sp>
        <p:nvSpPr>
          <p:cNvPr id="470" name="Google Shape;470;p41"/>
          <p:cNvSpPr txBox="1"/>
          <p:nvPr/>
        </p:nvSpPr>
        <p:spPr>
          <a:xfrm>
            <a:off x="771589" y="5517949"/>
            <a:ext cx="671778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38125" marR="0" lvl="0" indent="-2381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Travel Modes</a:t>
            </a:r>
            <a:endParaRPr/>
          </a:p>
          <a:p>
            <a:pPr marL="238125" marR="0" lvl="0" indent="-2381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Distribution of Projects around Town</a:t>
            </a:r>
            <a:endParaRPr/>
          </a:p>
          <a:p>
            <a:pPr marL="238125" marR="0" lvl="0" indent="-2381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Comparison to Similar Communities</a:t>
            </a:r>
            <a:endParaRPr/>
          </a:p>
        </p:txBody>
      </p:sp>
      <p:sp>
        <p:nvSpPr>
          <p:cNvPr id="471" name="Google Shape;471;p41"/>
          <p:cNvSpPr txBox="1"/>
          <p:nvPr/>
        </p:nvSpPr>
        <p:spPr>
          <a:xfrm>
            <a:off x="8354246" y="2127390"/>
            <a:ext cx="3546227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$400,000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-------------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 (Grant) $320,000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(Local) $80,000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>
              <a:solidFill>
                <a:srgbClr val="5F5F5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2"/>
          <p:cNvSpPr txBox="1">
            <a:spLocks noGrp="1"/>
          </p:cNvSpPr>
          <p:nvPr>
            <p:ph type="title"/>
          </p:nvPr>
        </p:nvSpPr>
        <p:spPr>
          <a:xfrm>
            <a:off x="609600" y="285750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000"/>
              <a:t>Questions</a:t>
            </a:r>
            <a:br>
              <a:rPr lang="en-US" sz="4000"/>
            </a:br>
            <a:r>
              <a:rPr lang="en-US" sz="4000"/>
              <a:t>or </a:t>
            </a:r>
            <a:br>
              <a:rPr lang="en-US" sz="4000"/>
            </a:br>
            <a:r>
              <a:rPr lang="en-US" sz="4000"/>
              <a:t>Topics for Future Meetings</a:t>
            </a:r>
            <a:endParaRPr/>
          </a:p>
        </p:txBody>
      </p:sp>
      <p:pic>
        <p:nvPicPr>
          <p:cNvPr id="478" name="Google Shape;478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81" y="5308263"/>
            <a:ext cx="1422400" cy="147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5"/>
          <p:cNvSpPr txBox="1">
            <a:spLocks noGrp="1"/>
          </p:cNvSpPr>
          <p:nvPr>
            <p:ph type="title"/>
          </p:nvPr>
        </p:nvSpPr>
        <p:spPr>
          <a:xfrm>
            <a:off x="0" y="-29305"/>
            <a:ext cx="12191997" cy="1143000"/>
          </a:xfrm>
          <a:prstGeom prst="rect">
            <a:avLst/>
          </a:prstGeom>
          <a:solidFill>
            <a:srgbClr val="CCD1BA"/>
          </a:solidFill>
          <a:ln>
            <a:noFill/>
          </a:ln>
        </p:spPr>
        <p:txBody>
          <a:bodyPr spcFirstLastPara="1" wrap="square" lIns="0" tIns="45700" rIns="0" bIns="0" anchor="ctr" anchorCtr="0">
            <a:noAutofit/>
          </a:bodyPr>
          <a:lstStyle/>
          <a:p>
            <a:pPr marL="290513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/>
              <a:t>Neighborhood Traffic Management Program</a:t>
            </a:r>
            <a:br>
              <a:rPr lang="en-US" sz="4000"/>
            </a:br>
            <a:r>
              <a:rPr lang="en-US" sz="3200"/>
              <a:t>Flow Chart</a:t>
            </a:r>
            <a:endParaRPr sz="3200"/>
          </a:p>
        </p:txBody>
      </p:sp>
      <p:grpSp>
        <p:nvGrpSpPr>
          <p:cNvPr id="96" name="Google Shape;96;p25"/>
          <p:cNvGrpSpPr/>
          <p:nvPr/>
        </p:nvGrpSpPr>
        <p:grpSpPr>
          <a:xfrm>
            <a:off x="2076584" y="1817285"/>
            <a:ext cx="1333500" cy="825500"/>
            <a:chOff x="1313234" y="2171700"/>
            <a:chExt cx="1333500" cy="825500"/>
          </a:xfrm>
        </p:grpSpPr>
        <p:sp>
          <p:nvSpPr>
            <p:cNvPr id="97" name="Google Shape;97;p25"/>
            <p:cNvSpPr/>
            <p:nvPr/>
          </p:nvSpPr>
          <p:spPr>
            <a:xfrm>
              <a:off x="1313234" y="2171700"/>
              <a:ext cx="1333500" cy="825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507281"/>
            </a:solidFill>
            <a:ln w="25400" cap="flat" cmpd="sng">
              <a:solidFill>
                <a:srgbClr val="2130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25"/>
            <p:cNvSpPr txBox="1"/>
            <p:nvPr/>
          </p:nvSpPr>
          <p:spPr>
            <a:xfrm>
              <a:off x="1510143" y="2322840"/>
              <a:ext cx="939681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Resident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Request</a:t>
              </a:r>
              <a:endParaRPr/>
            </a:p>
          </p:txBody>
        </p:sp>
      </p:grpSp>
      <p:cxnSp>
        <p:nvCxnSpPr>
          <p:cNvPr id="99" name="Google Shape;99;p25"/>
          <p:cNvCxnSpPr/>
          <p:nvPr/>
        </p:nvCxnSpPr>
        <p:spPr>
          <a:xfrm>
            <a:off x="2743333" y="2642785"/>
            <a:ext cx="0" cy="520700"/>
          </a:xfrm>
          <a:prstGeom prst="straightConnector1">
            <a:avLst/>
          </a:prstGeom>
          <a:noFill/>
          <a:ln w="9525" cap="flat" cmpd="sng">
            <a:solidFill>
              <a:srgbClr val="4C6F7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00" name="Google Shape;100;p25"/>
          <p:cNvGrpSpPr/>
          <p:nvPr/>
        </p:nvGrpSpPr>
        <p:grpSpPr>
          <a:xfrm>
            <a:off x="2076584" y="3163485"/>
            <a:ext cx="1333500" cy="825500"/>
            <a:chOff x="1313234" y="2171700"/>
            <a:chExt cx="1333500" cy="825500"/>
          </a:xfrm>
        </p:grpSpPr>
        <p:sp>
          <p:nvSpPr>
            <p:cNvPr id="101" name="Google Shape;101;p25"/>
            <p:cNvSpPr/>
            <p:nvPr/>
          </p:nvSpPr>
          <p:spPr>
            <a:xfrm>
              <a:off x="1313234" y="2171700"/>
              <a:ext cx="1333500" cy="825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507281"/>
            </a:solidFill>
            <a:ln w="25400" cap="flat" cmpd="sng">
              <a:solidFill>
                <a:srgbClr val="2130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5"/>
            <p:cNvSpPr txBox="1"/>
            <p:nvPr/>
          </p:nvSpPr>
          <p:spPr>
            <a:xfrm>
              <a:off x="1513283" y="2215118"/>
              <a:ext cx="950901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Engineer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Field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Review</a:t>
              </a:r>
              <a:endParaRPr/>
            </a:p>
          </p:txBody>
        </p:sp>
      </p:grpSp>
      <p:grpSp>
        <p:nvGrpSpPr>
          <p:cNvPr id="103" name="Google Shape;103;p25"/>
          <p:cNvGrpSpPr/>
          <p:nvPr/>
        </p:nvGrpSpPr>
        <p:grpSpPr>
          <a:xfrm>
            <a:off x="1922800" y="3988985"/>
            <a:ext cx="1658566" cy="1409700"/>
            <a:chOff x="1159450" y="4343400"/>
            <a:chExt cx="1658566" cy="1409700"/>
          </a:xfrm>
        </p:grpSpPr>
        <p:sp>
          <p:nvSpPr>
            <p:cNvPr id="104" name="Google Shape;104;p25"/>
            <p:cNvSpPr/>
            <p:nvPr/>
          </p:nvSpPr>
          <p:spPr>
            <a:xfrm>
              <a:off x="1159450" y="4864100"/>
              <a:ext cx="1658566" cy="889000"/>
            </a:xfrm>
            <a:prstGeom prst="rect">
              <a:avLst/>
            </a:prstGeom>
            <a:solidFill>
              <a:srgbClr val="8FACB9"/>
            </a:solidFill>
            <a:ln w="25400" cap="flat" cmpd="sng">
              <a:solidFill>
                <a:srgbClr val="2130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5" name="Google Shape;105;p25"/>
            <p:cNvCxnSpPr/>
            <p:nvPr/>
          </p:nvCxnSpPr>
          <p:spPr>
            <a:xfrm>
              <a:off x="1979983" y="4343400"/>
              <a:ext cx="0" cy="520700"/>
            </a:xfrm>
            <a:prstGeom prst="straightConnector1">
              <a:avLst/>
            </a:prstGeom>
            <a:noFill/>
            <a:ln w="9525" cap="flat" cmpd="sng">
              <a:solidFill>
                <a:srgbClr val="4C6F7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06" name="Google Shape;106;p25"/>
            <p:cNvSpPr txBox="1"/>
            <p:nvPr/>
          </p:nvSpPr>
          <p:spPr>
            <a:xfrm>
              <a:off x="1288003" y="4939268"/>
              <a:ext cx="1409360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Traffic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Operations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Improvements</a:t>
              </a:r>
              <a:endParaRPr/>
            </a:p>
          </p:txBody>
        </p:sp>
      </p:grpSp>
      <p:sp>
        <p:nvSpPr>
          <p:cNvPr id="107" name="Google Shape;107;p25"/>
          <p:cNvSpPr txBox="1"/>
          <p:nvPr/>
        </p:nvSpPr>
        <p:spPr>
          <a:xfrm>
            <a:off x="2157275" y="1157113"/>
            <a:ext cx="11721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STAGE 1</a:t>
            </a:r>
            <a:endParaRPr/>
          </a:p>
        </p:txBody>
      </p:sp>
      <p:sp>
        <p:nvSpPr>
          <p:cNvPr id="108" name="Google Shape;108;p25"/>
          <p:cNvSpPr txBox="1"/>
          <p:nvPr/>
        </p:nvSpPr>
        <p:spPr>
          <a:xfrm>
            <a:off x="1313234" y="5550053"/>
            <a:ext cx="287771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1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Complete in 6 Months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1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Monitor for up to 6 Months</a:t>
            </a:r>
            <a:endParaRPr/>
          </a:p>
        </p:txBody>
      </p:sp>
      <p:cxnSp>
        <p:nvCxnSpPr>
          <p:cNvPr id="109" name="Google Shape;109;p25"/>
          <p:cNvCxnSpPr/>
          <p:nvPr/>
        </p:nvCxnSpPr>
        <p:spPr>
          <a:xfrm rot="10800000">
            <a:off x="4334707" y="1347613"/>
            <a:ext cx="0" cy="4997442"/>
          </a:xfrm>
          <a:prstGeom prst="straightConnector1">
            <a:avLst/>
          </a:prstGeom>
          <a:noFill/>
          <a:ln w="15875" cap="flat" cmpd="sng">
            <a:solidFill>
              <a:srgbClr val="4C6F7F"/>
            </a:solidFill>
            <a:prstDash val="dash"/>
            <a:round/>
            <a:headEnd type="none" w="sm" len="sm"/>
            <a:tailEnd type="none" w="sm" len="sm"/>
          </a:ln>
        </p:spPr>
      </p:cxnSp>
      <p:grpSp>
        <p:nvGrpSpPr>
          <p:cNvPr id="110" name="Google Shape;110;p25"/>
          <p:cNvGrpSpPr/>
          <p:nvPr/>
        </p:nvGrpSpPr>
        <p:grpSpPr>
          <a:xfrm>
            <a:off x="5869913" y="1157113"/>
            <a:ext cx="2483161" cy="5021743"/>
            <a:chOff x="5869913" y="1157113"/>
            <a:chExt cx="2483161" cy="5021743"/>
          </a:xfrm>
        </p:grpSpPr>
        <p:cxnSp>
          <p:nvCxnSpPr>
            <p:cNvPr id="111" name="Google Shape;111;p25"/>
            <p:cNvCxnSpPr/>
            <p:nvPr/>
          </p:nvCxnSpPr>
          <p:spPr>
            <a:xfrm>
              <a:off x="5869913" y="2085245"/>
              <a:ext cx="797830" cy="0"/>
            </a:xfrm>
            <a:prstGeom prst="straightConnector1">
              <a:avLst/>
            </a:prstGeom>
            <a:noFill/>
            <a:ln w="9525" cap="flat" cmpd="sng">
              <a:solidFill>
                <a:srgbClr val="4C6F7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12" name="Google Shape;112;p25"/>
            <p:cNvGrpSpPr/>
            <p:nvPr/>
          </p:nvGrpSpPr>
          <p:grpSpPr>
            <a:xfrm>
              <a:off x="6694508" y="1614085"/>
              <a:ext cx="1658566" cy="889000"/>
              <a:chOff x="6096000" y="2315885"/>
              <a:chExt cx="1658566" cy="889000"/>
            </a:xfrm>
          </p:grpSpPr>
          <p:sp>
            <p:nvSpPr>
              <p:cNvPr id="113" name="Google Shape;113;p25"/>
              <p:cNvSpPr/>
              <p:nvPr/>
            </p:nvSpPr>
            <p:spPr>
              <a:xfrm>
                <a:off x="6096000" y="2315885"/>
                <a:ext cx="1658566" cy="889000"/>
              </a:xfrm>
              <a:prstGeom prst="rect">
                <a:avLst/>
              </a:prstGeom>
              <a:solidFill>
                <a:srgbClr val="8FACB9"/>
              </a:solidFill>
              <a:ln w="25400" cap="flat" cmpd="sng">
                <a:solidFill>
                  <a:srgbClr val="21303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14;p25"/>
              <p:cNvSpPr txBox="1"/>
              <p:nvPr/>
            </p:nvSpPr>
            <p:spPr>
              <a:xfrm>
                <a:off x="6185282" y="2391053"/>
                <a:ext cx="1487908" cy="7386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Minor</a:t>
                </a:r>
                <a:endParaRPr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Traffic Calming</a:t>
                </a:r>
                <a:endParaRPr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Projects</a:t>
                </a:r>
                <a:endParaRPr/>
              </a:p>
            </p:txBody>
          </p:sp>
        </p:grpSp>
        <p:sp>
          <p:nvSpPr>
            <p:cNvPr id="115" name="Google Shape;115;p25"/>
            <p:cNvSpPr txBox="1"/>
            <p:nvPr/>
          </p:nvSpPr>
          <p:spPr>
            <a:xfrm>
              <a:off x="6931731" y="1157113"/>
              <a:ext cx="1172117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STAGE 2</a:t>
              </a:r>
              <a:endParaRPr/>
            </a:p>
          </p:txBody>
        </p:sp>
        <p:cxnSp>
          <p:nvCxnSpPr>
            <p:cNvPr id="116" name="Google Shape;116;p25"/>
            <p:cNvCxnSpPr/>
            <p:nvPr/>
          </p:nvCxnSpPr>
          <p:spPr>
            <a:xfrm>
              <a:off x="7523924" y="2496735"/>
              <a:ext cx="4652" cy="303768"/>
            </a:xfrm>
            <a:prstGeom prst="straightConnector1">
              <a:avLst/>
            </a:prstGeom>
            <a:noFill/>
            <a:ln w="9525" cap="flat" cmpd="sng">
              <a:solidFill>
                <a:srgbClr val="4C6F7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17" name="Google Shape;117;p25"/>
            <p:cNvGrpSpPr/>
            <p:nvPr/>
          </p:nvGrpSpPr>
          <p:grpSpPr>
            <a:xfrm>
              <a:off x="6828234" y="2801535"/>
              <a:ext cx="1391114" cy="927100"/>
              <a:chOff x="6828234" y="3728635"/>
              <a:chExt cx="1391114" cy="927100"/>
            </a:xfrm>
          </p:grpSpPr>
          <p:sp>
            <p:nvSpPr>
              <p:cNvPr id="118" name="Google Shape;118;p25"/>
              <p:cNvSpPr/>
              <p:nvPr/>
            </p:nvSpPr>
            <p:spPr>
              <a:xfrm>
                <a:off x="6828234" y="3728635"/>
                <a:ext cx="1391114" cy="927100"/>
              </a:xfrm>
              <a:prstGeom prst="roundRect">
                <a:avLst>
                  <a:gd name="adj" fmla="val 16667"/>
                </a:avLst>
              </a:prstGeom>
              <a:solidFill>
                <a:srgbClr val="C9B7BC"/>
              </a:solidFill>
              <a:ln w="25400" cap="flat" cmpd="sng">
                <a:solidFill>
                  <a:srgbClr val="21303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25"/>
              <p:cNvSpPr txBox="1"/>
              <p:nvPr/>
            </p:nvSpPr>
            <p:spPr>
              <a:xfrm>
                <a:off x="7042706" y="3822853"/>
                <a:ext cx="971741" cy="7386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Data</a:t>
                </a:r>
                <a:endParaRPr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Collection</a:t>
                </a:r>
                <a:endParaRPr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Analysis</a:t>
                </a:r>
                <a:endParaRPr/>
              </a:p>
            </p:txBody>
          </p:sp>
        </p:grpSp>
        <p:grpSp>
          <p:nvGrpSpPr>
            <p:cNvPr id="120" name="Google Shape;120;p25"/>
            <p:cNvGrpSpPr/>
            <p:nvPr/>
          </p:nvGrpSpPr>
          <p:grpSpPr>
            <a:xfrm>
              <a:off x="6848380" y="4032403"/>
              <a:ext cx="1391114" cy="927100"/>
              <a:chOff x="6831268" y="5176588"/>
              <a:chExt cx="1391114" cy="927100"/>
            </a:xfrm>
          </p:grpSpPr>
          <p:sp>
            <p:nvSpPr>
              <p:cNvPr id="121" name="Google Shape;121;p25"/>
              <p:cNvSpPr/>
              <p:nvPr/>
            </p:nvSpPr>
            <p:spPr>
              <a:xfrm>
                <a:off x="6831268" y="5176588"/>
                <a:ext cx="1391114" cy="927100"/>
              </a:xfrm>
              <a:prstGeom prst="roundRect">
                <a:avLst>
                  <a:gd name="adj" fmla="val 16667"/>
                </a:avLst>
              </a:prstGeom>
              <a:solidFill>
                <a:srgbClr val="C9B7BC"/>
              </a:solidFill>
              <a:ln w="25400" cap="flat" cmpd="sng">
                <a:solidFill>
                  <a:srgbClr val="21303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25"/>
              <p:cNvSpPr txBox="1"/>
              <p:nvPr/>
            </p:nvSpPr>
            <p:spPr>
              <a:xfrm>
                <a:off x="6976635" y="5378528"/>
                <a:ext cx="1090362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Community</a:t>
                </a:r>
                <a:endParaRPr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Outreach</a:t>
                </a:r>
                <a:endParaRPr/>
              </a:p>
            </p:txBody>
          </p:sp>
        </p:grpSp>
        <p:cxnSp>
          <p:nvCxnSpPr>
            <p:cNvPr id="123" name="Google Shape;123;p25"/>
            <p:cNvCxnSpPr/>
            <p:nvPr/>
          </p:nvCxnSpPr>
          <p:spPr>
            <a:xfrm>
              <a:off x="7522442" y="3715935"/>
              <a:ext cx="4652" cy="303768"/>
            </a:xfrm>
            <a:prstGeom prst="straightConnector1">
              <a:avLst/>
            </a:prstGeom>
            <a:noFill/>
            <a:ln w="9525" cap="flat" cmpd="sng">
              <a:solidFill>
                <a:srgbClr val="4C6F7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4" name="Google Shape;124;p25"/>
            <p:cNvCxnSpPr/>
            <p:nvPr/>
          </p:nvCxnSpPr>
          <p:spPr>
            <a:xfrm>
              <a:off x="7517790" y="4947988"/>
              <a:ext cx="4652" cy="303768"/>
            </a:xfrm>
            <a:prstGeom prst="straightConnector1">
              <a:avLst/>
            </a:prstGeom>
            <a:noFill/>
            <a:ln w="9525" cap="flat" cmpd="sng">
              <a:solidFill>
                <a:srgbClr val="4C6F7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25" name="Google Shape;125;p25"/>
            <p:cNvGrpSpPr/>
            <p:nvPr/>
          </p:nvGrpSpPr>
          <p:grpSpPr>
            <a:xfrm>
              <a:off x="6848380" y="5251756"/>
              <a:ext cx="1391114" cy="927100"/>
              <a:chOff x="6831268" y="5176588"/>
              <a:chExt cx="1391114" cy="927100"/>
            </a:xfrm>
          </p:grpSpPr>
          <p:sp>
            <p:nvSpPr>
              <p:cNvPr id="126" name="Google Shape;126;p25"/>
              <p:cNvSpPr/>
              <p:nvPr/>
            </p:nvSpPr>
            <p:spPr>
              <a:xfrm>
                <a:off x="6831268" y="5176588"/>
                <a:ext cx="1391114" cy="927100"/>
              </a:xfrm>
              <a:prstGeom prst="roundRect">
                <a:avLst>
                  <a:gd name="adj" fmla="val 16667"/>
                </a:avLst>
              </a:prstGeom>
              <a:solidFill>
                <a:srgbClr val="C9B7BC"/>
              </a:solidFill>
              <a:ln w="25400" cap="flat" cmpd="sng">
                <a:solidFill>
                  <a:srgbClr val="21303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25"/>
              <p:cNvSpPr txBox="1"/>
              <p:nvPr/>
            </p:nvSpPr>
            <p:spPr>
              <a:xfrm>
                <a:off x="7026329" y="5378528"/>
                <a:ext cx="990977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TCAC</a:t>
                </a:r>
                <a:endParaRPr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Budgeting</a:t>
                </a:r>
                <a:endParaRPr/>
              </a:p>
            </p:txBody>
          </p:sp>
        </p:grpSp>
      </p:grpSp>
      <p:grpSp>
        <p:nvGrpSpPr>
          <p:cNvPr id="128" name="Google Shape;128;p25"/>
          <p:cNvGrpSpPr/>
          <p:nvPr/>
        </p:nvGrpSpPr>
        <p:grpSpPr>
          <a:xfrm>
            <a:off x="8353074" y="1157113"/>
            <a:ext cx="2412052" cy="5581043"/>
            <a:chOff x="8353074" y="1157113"/>
            <a:chExt cx="2412052" cy="5581043"/>
          </a:xfrm>
        </p:grpSpPr>
        <p:cxnSp>
          <p:nvCxnSpPr>
            <p:cNvPr id="129" name="Google Shape;129;p25"/>
            <p:cNvCxnSpPr/>
            <p:nvPr/>
          </p:nvCxnSpPr>
          <p:spPr>
            <a:xfrm>
              <a:off x="8353074" y="2058678"/>
              <a:ext cx="712373" cy="0"/>
            </a:xfrm>
            <a:prstGeom prst="straightConnector1">
              <a:avLst/>
            </a:prstGeom>
            <a:noFill/>
            <a:ln w="9525" cap="flat" cmpd="sng">
              <a:solidFill>
                <a:srgbClr val="4C6F7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0" name="Google Shape;130;p25"/>
            <p:cNvCxnSpPr/>
            <p:nvPr/>
          </p:nvCxnSpPr>
          <p:spPr>
            <a:xfrm rot="10800000">
              <a:off x="8709260" y="1347613"/>
              <a:ext cx="0" cy="4997442"/>
            </a:xfrm>
            <a:prstGeom prst="straightConnector1">
              <a:avLst/>
            </a:prstGeom>
            <a:noFill/>
            <a:ln w="15875" cap="flat" cmpd="sng">
              <a:solidFill>
                <a:srgbClr val="4C6F7F"/>
              </a:solidFill>
              <a:prstDash val="dash"/>
              <a:round/>
              <a:headEnd type="none" w="sm" len="sm"/>
              <a:tailEnd type="none" w="sm" len="sm"/>
            </a:ln>
          </p:spPr>
        </p:cxnSp>
        <p:grpSp>
          <p:nvGrpSpPr>
            <p:cNvPr id="131" name="Google Shape;131;p25"/>
            <p:cNvGrpSpPr/>
            <p:nvPr/>
          </p:nvGrpSpPr>
          <p:grpSpPr>
            <a:xfrm>
              <a:off x="9106560" y="2401306"/>
              <a:ext cx="1658566" cy="913534"/>
              <a:chOff x="9092210" y="3022885"/>
              <a:chExt cx="1658566" cy="913534"/>
            </a:xfrm>
          </p:grpSpPr>
          <p:cxnSp>
            <p:nvCxnSpPr>
              <p:cNvPr id="132" name="Google Shape;132;p25"/>
              <p:cNvCxnSpPr>
                <a:endCxn id="133" idx="0"/>
              </p:cNvCxnSpPr>
              <p:nvPr/>
            </p:nvCxnSpPr>
            <p:spPr>
              <a:xfrm>
                <a:off x="9921493" y="3022885"/>
                <a:ext cx="0" cy="343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6F7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34" name="Google Shape;134;p25"/>
              <p:cNvGrpSpPr/>
              <p:nvPr/>
            </p:nvGrpSpPr>
            <p:grpSpPr>
              <a:xfrm>
                <a:off x="9092210" y="3366685"/>
                <a:ext cx="1658566" cy="569734"/>
                <a:chOff x="9092210" y="3366685"/>
                <a:chExt cx="1658566" cy="569734"/>
              </a:xfrm>
            </p:grpSpPr>
            <p:sp>
              <p:nvSpPr>
                <p:cNvPr id="133" name="Google Shape;133;p25"/>
                <p:cNvSpPr/>
                <p:nvPr/>
              </p:nvSpPr>
              <p:spPr>
                <a:xfrm>
                  <a:off x="9092210" y="3366685"/>
                  <a:ext cx="1658566" cy="56973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C9B7BC"/>
                </a:solidFill>
                <a:ln w="25400" cap="flat" cmpd="sng">
                  <a:solidFill>
                    <a:srgbClr val="21303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135;p25"/>
                <p:cNvSpPr txBox="1"/>
                <p:nvPr/>
              </p:nvSpPr>
              <p:spPr>
                <a:xfrm>
                  <a:off x="9225577" y="3389942"/>
                  <a:ext cx="1399742" cy="5232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Data Collection</a:t>
                  </a:r>
                  <a:endParaRPr/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Analysis</a:t>
                  </a:r>
                  <a:endParaRPr/>
                </a:p>
              </p:txBody>
            </p:sp>
          </p:grpSp>
        </p:grpSp>
        <p:grpSp>
          <p:nvGrpSpPr>
            <p:cNvPr id="136" name="Google Shape;136;p25"/>
            <p:cNvGrpSpPr/>
            <p:nvPr/>
          </p:nvGrpSpPr>
          <p:grpSpPr>
            <a:xfrm>
              <a:off x="9092210" y="3319578"/>
              <a:ext cx="1658566" cy="850234"/>
              <a:chOff x="9092210" y="3086185"/>
              <a:chExt cx="1658566" cy="850234"/>
            </a:xfrm>
          </p:grpSpPr>
          <p:cxnSp>
            <p:nvCxnSpPr>
              <p:cNvPr id="137" name="Google Shape;137;p25"/>
              <p:cNvCxnSpPr>
                <a:endCxn id="138" idx="0"/>
              </p:cNvCxnSpPr>
              <p:nvPr/>
            </p:nvCxnSpPr>
            <p:spPr>
              <a:xfrm>
                <a:off x="9921493" y="3086185"/>
                <a:ext cx="0" cy="280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6F7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39" name="Google Shape;139;p25"/>
              <p:cNvGrpSpPr/>
              <p:nvPr/>
            </p:nvGrpSpPr>
            <p:grpSpPr>
              <a:xfrm>
                <a:off x="9092210" y="3366685"/>
                <a:ext cx="1658566" cy="569734"/>
                <a:chOff x="9092210" y="3366685"/>
                <a:chExt cx="1658566" cy="569734"/>
              </a:xfrm>
            </p:grpSpPr>
            <p:sp>
              <p:nvSpPr>
                <p:cNvPr id="138" name="Google Shape;138;p25"/>
                <p:cNvSpPr/>
                <p:nvPr/>
              </p:nvSpPr>
              <p:spPr>
                <a:xfrm>
                  <a:off x="9092210" y="3366685"/>
                  <a:ext cx="1658566" cy="56973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C9B7BC"/>
                </a:solidFill>
                <a:ln w="25400" cap="flat" cmpd="sng">
                  <a:solidFill>
                    <a:srgbClr val="21303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" name="Google Shape;140;p25"/>
                <p:cNvSpPr txBox="1"/>
                <p:nvPr/>
              </p:nvSpPr>
              <p:spPr>
                <a:xfrm>
                  <a:off x="9380267" y="3389942"/>
                  <a:ext cx="1090362" cy="5232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Community</a:t>
                  </a:r>
                  <a:endParaRPr/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Outreach</a:t>
                  </a:r>
                  <a:endParaRPr/>
                </a:p>
              </p:txBody>
            </p:sp>
          </p:grpSp>
        </p:grpSp>
        <p:grpSp>
          <p:nvGrpSpPr>
            <p:cNvPr id="141" name="Google Shape;141;p25"/>
            <p:cNvGrpSpPr/>
            <p:nvPr/>
          </p:nvGrpSpPr>
          <p:grpSpPr>
            <a:xfrm>
              <a:off x="9092210" y="4169879"/>
              <a:ext cx="1658566" cy="850234"/>
              <a:chOff x="9092210" y="3086185"/>
              <a:chExt cx="1658566" cy="850234"/>
            </a:xfrm>
          </p:grpSpPr>
          <p:cxnSp>
            <p:nvCxnSpPr>
              <p:cNvPr id="142" name="Google Shape;142;p25"/>
              <p:cNvCxnSpPr>
                <a:endCxn id="143" idx="0"/>
              </p:cNvCxnSpPr>
              <p:nvPr/>
            </p:nvCxnSpPr>
            <p:spPr>
              <a:xfrm>
                <a:off x="9921493" y="3086185"/>
                <a:ext cx="0" cy="280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6F7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44" name="Google Shape;144;p25"/>
              <p:cNvGrpSpPr/>
              <p:nvPr/>
            </p:nvGrpSpPr>
            <p:grpSpPr>
              <a:xfrm>
                <a:off x="9092210" y="3366685"/>
                <a:ext cx="1658566" cy="569734"/>
                <a:chOff x="9092210" y="3366685"/>
                <a:chExt cx="1658566" cy="569734"/>
              </a:xfrm>
            </p:grpSpPr>
            <p:sp>
              <p:nvSpPr>
                <p:cNvPr id="143" name="Google Shape;143;p25"/>
                <p:cNvSpPr/>
                <p:nvPr/>
              </p:nvSpPr>
              <p:spPr>
                <a:xfrm>
                  <a:off x="9092210" y="3366685"/>
                  <a:ext cx="1658566" cy="56973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C9B7BC"/>
                </a:solidFill>
                <a:ln w="25400" cap="flat" cmpd="sng">
                  <a:solidFill>
                    <a:srgbClr val="21303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145;p25"/>
                <p:cNvSpPr txBox="1"/>
                <p:nvPr/>
              </p:nvSpPr>
              <p:spPr>
                <a:xfrm>
                  <a:off x="9378666" y="3389942"/>
                  <a:ext cx="1093568" cy="5232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RESIDENT</a:t>
                  </a:r>
                  <a:endParaRPr/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PETITION</a:t>
                  </a:r>
                  <a:endParaRPr/>
                </a:p>
              </p:txBody>
            </p:sp>
          </p:grpSp>
        </p:grpSp>
        <p:grpSp>
          <p:nvGrpSpPr>
            <p:cNvPr id="146" name="Google Shape;146;p25"/>
            <p:cNvGrpSpPr/>
            <p:nvPr/>
          </p:nvGrpSpPr>
          <p:grpSpPr>
            <a:xfrm>
              <a:off x="9090887" y="5020180"/>
              <a:ext cx="1658566" cy="850234"/>
              <a:chOff x="9092210" y="3086185"/>
              <a:chExt cx="1658566" cy="850234"/>
            </a:xfrm>
          </p:grpSpPr>
          <p:cxnSp>
            <p:nvCxnSpPr>
              <p:cNvPr id="147" name="Google Shape;147;p25"/>
              <p:cNvCxnSpPr>
                <a:endCxn id="148" idx="0"/>
              </p:cNvCxnSpPr>
              <p:nvPr/>
            </p:nvCxnSpPr>
            <p:spPr>
              <a:xfrm>
                <a:off x="9921493" y="3086185"/>
                <a:ext cx="0" cy="280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6F7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49" name="Google Shape;149;p25"/>
              <p:cNvGrpSpPr/>
              <p:nvPr/>
            </p:nvGrpSpPr>
            <p:grpSpPr>
              <a:xfrm>
                <a:off x="9092210" y="3366685"/>
                <a:ext cx="1658566" cy="569734"/>
                <a:chOff x="9092210" y="3366685"/>
                <a:chExt cx="1658566" cy="569734"/>
              </a:xfrm>
            </p:grpSpPr>
            <p:sp>
              <p:nvSpPr>
                <p:cNvPr id="148" name="Google Shape;148;p25"/>
                <p:cNvSpPr/>
                <p:nvPr/>
              </p:nvSpPr>
              <p:spPr>
                <a:xfrm>
                  <a:off x="9092210" y="3366685"/>
                  <a:ext cx="1658566" cy="56973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C9B7BC"/>
                </a:solidFill>
                <a:ln w="25400" cap="flat" cmpd="sng">
                  <a:solidFill>
                    <a:srgbClr val="21303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150;p25"/>
                <p:cNvSpPr txBox="1"/>
                <p:nvPr/>
              </p:nvSpPr>
              <p:spPr>
                <a:xfrm>
                  <a:off x="9156651" y="3389942"/>
                  <a:ext cx="1537601" cy="5232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Design</a:t>
                  </a:r>
                  <a:endParaRPr/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Community Input</a:t>
                  </a:r>
                  <a:endParaRPr/>
                </a:p>
              </p:txBody>
            </p:sp>
          </p:grpSp>
        </p:grpSp>
        <p:grpSp>
          <p:nvGrpSpPr>
            <p:cNvPr id="151" name="Google Shape;151;p25"/>
            <p:cNvGrpSpPr/>
            <p:nvPr/>
          </p:nvGrpSpPr>
          <p:grpSpPr>
            <a:xfrm>
              <a:off x="9106560" y="5887922"/>
              <a:ext cx="1658566" cy="850234"/>
              <a:chOff x="9092210" y="3086185"/>
              <a:chExt cx="1658566" cy="850234"/>
            </a:xfrm>
          </p:grpSpPr>
          <p:cxnSp>
            <p:nvCxnSpPr>
              <p:cNvPr id="152" name="Google Shape;152;p25"/>
              <p:cNvCxnSpPr>
                <a:endCxn id="153" idx="0"/>
              </p:cNvCxnSpPr>
              <p:nvPr/>
            </p:nvCxnSpPr>
            <p:spPr>
              <a:xfrm>
                <a:off x="9921493" y="3086185"/>
                <a:ext cx="0" cy="280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6F7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54" name="Google Shape;154;p25"/>
              <p:cNvGrpSpPr/>
              <p:nvPr/>
            </p:nvGrpSpPr>
            <p:grpSpPr>
              <a:xfrm>
                <a:off x="9092210" y="3366685"/>
                <a:ext cx="1658566" cy="569734"/>
                <a:chOff x="9092210" y="3366685"/>
                <a:chExt cx="1658566" cy="569734"/>
              </a:xfrm>
            </p:grpSpPr>
            <p:sp>
              <p:nvSpPr>
                <p:cNvPr id="153" name="Google Shape;153;p25"/>
                <p:cNvSpPr/>
                <p:nvPr/>
              </p:nvSpPr>
              <p:spPr>
                <a:xfrm>
                  <a:off x="9092210" y="3366685"/>
                  <a:ext cx="1658566" cy="56973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C9B7BC"/>
                </a:solidFill>
                <a:ln w="25400" cap="flat" cmpd="sng">
                  <a:solidFill>
                    <a:srgbClr val="21303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" name="Google Shape;155;p25"/>
                <p:cNvSpPr txBox="1"/>
                <p:nvPr/>
              </p:nvSpPr>
              <p:spPr>
                <a:xfrm>
                  <a:off x="9419545" y="3389942"/>
                  <a:ext cx="1011815" cy="5232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SILENT</a:t>
                  </a:r>
                  <a:endParaRPr/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PETITION</a:t>
                  </a:r>
                  <a:endParaRPr/>
                </a:p>
              </p:txBody>
            </p:sp>
          </p:grpSp>
        </p:grpSp>
        <p:grpSp>
          <p:nvGrpSpPr>
            <p:cNvPr id="156" name="Google Shape;156;p25"/>
            <p:cNvGrpSpPr/>
            <p:nvPr/>
          </p:nvGrpSpPr>
          <p:grpSpPr>
            <a:xfrm>
              <a:off x="9092212" y="1587518"/>
              <a:ext cx="1658566" cy="889000"/>
              <a:chOff x="6096000" y="2315885"/>
              <a:chExt cx="1658566" cy="889000"/>
            </a:xfrm>
          </p:grpSpPr>
          <p:sp>
            <p:nvSpPr>
              <p:cNvPr id="157" name="Google Shape;157;p25"/>
              <p:cNvSpPr/>
              <p:nvPr/>
            </p:nvSpPr>
            <p:spPr>
              <a:xfrm>
                <a:off x="6096000" y="2315885"/>
                <a:ext cx="1658566" cy="889000"/>
              </a:xfrm>
              <a:prstGeom prst="rect">
                <a:avLst/>
              </a:prstGeom>
              <a:solidFill>
                <a:srgbClr val="8FACB9"/>
              </a:solidFill>
              <a:ln w="25400" cap="flat" cmpd="sng">
                <a:solidFill>
                  <a:srgbClr val="21303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25"/>
              <p:cNvSpPr txBox="1"/>
              <p:nvPr/>
            </p:nvSpPr>
            <p:spPr>
              <a:xfrm>
                <a:off x="6185282" y="2391053"/>
                <a:ext cx="1487908" cy="7386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Major</a:t>
                </a:r>
                <a:endParaRPr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Traffic Calming</a:t>
                </a:r>
                <a:endParaRPr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Projects</a:t>
                </a:r>
                <a:endParaRPr/>
              </a:p>
            </p:txBody>
          </p:sp>
        </p:grpSp>
        <p:sp>
          <p:nvSpPr>
            <p:cNvPr id="159" name="Google Shape;159;p25"/>
            <p:cNvSpPr txBox="1"/>
            <p:nvPr/>
          </p:nvSpPr>
          <p:spPr>
            <a:xfrm>
              <a:off x="9349784" y="1157113"/>
              <a:ext cx="1172117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STAGE 3</a:t>
              </a:r>
              <a:endParaRPr/>
            </a:p>
          </p:txBody>
        </p:sp>
      </p:grpSp>
      <p:grpSp>
        <p:nvGrpSpPr>
          <p:cNvPr id="160" name="Google Shape;160;p25"/>
          <p:cNvGrpSpPr/>
          <p:nvPr/>
        </p:nvGrpSpPr>
        <p:grpSpPr>
          <a:xfrm>
            <a:off x="5301611" y="4947988"/>
            <a:ext cx="3804949" cy="1505301"/>
            <a:chOff x="5301611" y="4947988"/>
            <a:chExt cx="3804949" cy="1505301"/>
          </a:xfrm>
        </p:grpSpPr>
        <p:cxnSp>
          <p:nvCxnSpPr>
            <p:cNvPr id="161" name="Google Shape;161;p25"/>
            <p:cNvCxnSpPr>
              <a:stCxn id="153" idx="1"/>
            </p:cNvCxnSpPr>
            <p:nvPr/>
          </p:nvCxnSpPr>
          <p:spPr>
            <a:xfrm rot="10800000">
              <a:off x="5301660" y="6453289"/>
              <a:ext cx="3804900" cy="0"/>
            </a:xfrm>
            <a:prstGeom prst="straightConnector1">
              <a:avLst/>
            </a:prstGeom>
            <a:noFill/>
            <a:ln w="9525" cap="flat" cmpd="sng">
              <a:solidFill>
                <a:srgbClr val="4C6F7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2" name="Google Shape;162;p25"/>
            <p:cNvCxnSpPr/>
            <p:nvPr/>
          </p:nvCxnSpPr>
          <p:spPr>
            <a:xfrm>
              <a:off x="5301611" y="4947988"/>
              <a:ext cx="0" cy="1505301"/>
            </a:xfrm>
            <a:prstGeom prst="straightConnector1">
              <a:avLst/>
            </a:prstGeom>
            <a:noFill/>
            <a:ln w="9525" cap="flat" cmpd="sng">
              <a:solidFill>
                <a:srgbClr val="4C6F7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63" name="Google Shape;163;p25"/>
          <p:cNvGrpSpPr/>
          <p:nvPr/>
        </p:nvGrpSpPr>
        <p:grpSpPr>
          <a:xfrm>
            <a:off x="3581686" y="1602417"/>
            <a:ext cx="2374005" cy="3360600"/>
            <a:chOff x="3581686" y="1602417"/>
            <a:chExt cx="2374005" cy="3360600"/>
          </a:xfrm>
        </p:grpSpPr>
        <p:cxnSp>
          <p:nvCxnSpPr>
            <p:cNvPr id="164" name="Google Shape;164;p25"/>
            <p:cNvCxnSpPr/>
            <p:nvPr/>
          </p:nvCxnSpPr>
          <p:spPr>
            <a:xfrm>
              <a:off x="3581686" y="4962980"/>
              <a:ext cx="1719925" cy="0"/>
            </a:xfrm>
            <a:prstGeom prst="straightConnector1">
              <a:avLst/>
            </a:prstGeom>
            <a:noFill/>
            <a:ln w="9525" cap="flat" cmpd="sng">
              <a:solidFill>
                <a:srgbClr val="4C6F7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5" name="Google Shape;165;p25"/>
            <p:cNvCxnSpPr>
              <a:endCxn id="166" idx="4"/>
            </p:cNvCxnSpPr>
            <p:nvPr/>
          </p:nvCxnSpPr>
          <p:spPr>
            <a:xfrm rot="10800000">
              <a:off x="5301611" y="2897817"/>
              <a:ext cx="0" cy="2065200"/>
            </a:xfrm>
            <a:prstGeom prst="straightConnector1">
              <a:avLst/>
            </a:prstGeom>
            <a:noFill/>
            <a:ln w="9525" cap="flat" cmpd="sng">
              <a:solidFill>
                <a:srgbClr val="4C6F7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66" name="Google Shape;166;p25"/>
            <p:cNvSpPr/>
            <p:nvPr/>
          </p:nvSpPr>
          <p:spPr>
            <a:xfrm>
              <a:off x="4647531" y="1602417"/>
              <a:ext cx="1308160" cy="1295400"/>
            </a:xfrm>
            <a:prstGeom prst="ellipse">
              <a:avLst/>
            </a:prstGeom>
            <a:solidFill>
              <a:srgbClr val="273940"/>
            </a:solidFill>
            <a:ln w="25400" cap="flat" cmpd="sng">
              <a:solidFill>
                <a:srgbClr val="2130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5"/>
            <p:cNvSpPr txBox="1"/>
            <p:nvPr/>
          </p:nvSpPr>
          <p:spPr>
            <a:xfrm>
              <a:off x="4758711" y="1779050"/>
              <a:ext cx="1111202" cy="954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Traffic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Calming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Advisory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Committee</a:t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6"/>
          <p:cNvSpPr txBox="1">
            <a:spLocks noGrp="1"/>
          </p:cNvSpPr>
          <p:nvPr>
            <p:ph type="title"/>
          </p:nvPr>
        </p:nvSpPr>
        <p:spPr>
          <a:xfrm>
            <a:off x="0" y="1089589"/>
            <a:ext cx="12192000" cy="536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635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200" b="1"/>
              <a:t>Resident Service Request Summary, 2024</a:t>
            </a:r>
            <a:endParaRPr/>
          </a:p>
        </p:txBody>
      </p:sp>
      <p:sp>
        <p:nvSpPr>
          <p:cNvPr id="173" name="Google Shape;173;p26"/>
          <p:cNvSpPr txBox="1"/>
          <p:nvPr/>
        </p:nvSpPr>
        <p:spPr>
          <a:xfrm>
            <a:off x="417576" y="1976628"/>
            <a:ext cx="14302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Council District:</a:t>
            </a:r>
            <a:endParaRPr/>
          </a:p>
        </p:txBody>
      </p:sp>
      <p:sp>
        <p:nvSpPr>
          <p:cNvPr id="174" name="Google Shape;174;p26"/>
          <p:cNvSpPr txBox="1"/>
          <p:nvPr/>
        </p:nvSpPr>
        <p:spPr>
          <a:xfrm>
            <a:off x="2100810" y="1976627"/>
            <a:ext cx="2840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175" name="Google Shape;175;p26"/>
          <p:cNvSpPr txBox="1"/>
          <p:nvPr/>
        </p:nvSpPr>
        <p:spPr>
          <a:xfrm>
            <a:off x="2637896" y="1978114"/>
            <a:ext cx="2840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176" name="Google Shape;176;p26"/>
          <p:cNvSpPr txBox="1"/>
          <p:nvPr/>
        </p:nvSpPr>
        <p:spPr>
          <a:xfrm>
            <a:off x="3174982" y="1976626"/>
            <a:ext cx="2840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177" name="Google Shape;177;p26"/>
          <p:cNvSpPr txBox="1"/>
          <p:nvPr/>
        </p:nvSpPr>
        <p:spPr>
          <a:xfrm>
            <a:off x="3712068" y="1976627"/>
            <a:ext cx="2840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178" name="Google Shape;178;p26"/>
          <p:cNvSpPr txBox="1"/>
          <p:nvPr/>
        </p:nvSpPr>
        <p:spPr>
          <a:xfrm>
            <a:off x="4249154" y="1978114"/>
            <a:ext cx="2840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sp>
        <p:nvSpPr>
          <p:cNvPr id="179" name="Google Shape;179;p26"/>
          <p:cNvSpPr txBox="1"/>
          <p:nvPr/>
        </p:nvSpPr>
        <p:spPr>
          <a:xfrm>
            <a:off x="4786240" y="1976626"/>
            <a:ext cx="2840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sp>
        <p:nvSpPr>
          <p:cNvPr id="180" name="Google Shape;180;p26"/>
          <p:cNvSpPr txBox="1"/>
          <p:nvPr/>
        </p:nvSpPr>
        <p:spPr>
          <a:xfrm>
            <a:off x="5323326" y="1976625"/>
            <a:ext cx="2840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/>
          </a:p>
        </p:txBody>
      </p:sp>
      <p:cxnSp>
        <p:nvCxnSpPr>
          <p:cNvPr id="181" name="Google Shape;181;p26"/>
          <p:cNvCxnSpPr/>
          <p:nvPr/>
        </p:nvCxnSpPr>
        <p:spPr>
          <a:xfrm>
            <a:off x="493776" y="2284402"/>
            <a:ext cx="5193792" cy="0"/>
          </a:xfrm>
          <a:prstGeom prst="straightConnector1">
            <a:avLst/>
          </a:prstGeom>
          <a:noFill/>
          <a:ln w="15875" cap="flat" cmpd="sng">
            <a:solidFill>
              <a:srgbClr val="553F4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2" name="Google Shape;182;p26"/>
          <p:cNvSpPr txBox="1"/>
          <p:nvPr/>
        </p:nvSpPr>
        <p:spPr>
          <a:xfrm>
            <a:off x="2051117" y="2436802"/>
            <a:ext cx="38343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r>
            <a:endParaRPr/>
          </a:p>
        </p:txBody>
      </p:sp>
      <p:sp>
        <p:nvSpPr>
          <p:cNvPr id="183" name="Google Shape;183;p26"/>
          <p:cNvSpPr txBox="1"/>
          <p:nvPr/>
        </p:nvSpPr>
        <p:spPr>
          <a:xfrm>
            <a:off x="2588203" y="2438289"/>
            <a:ext cx="38343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endParaRPr/>
          </a:p>
        </p:txBody>
      </p:sp>
      <p:sp>
        <p:nvSpPr>
          <p:cNvPr id="184" name="Google Shape;184;p26"/>
          <p:cNvSpPr txBox="1"/>
          <p:nvPr/>
        </p:nvSpPr>
        <p:spPr>
          <a:xfrm>
            <a:off x="3174982" y="2436801"/>
            <a:ext cx="2840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sp>
        <p:nvSpPr>
          <p:cNvPr id="185" name="Google Shape;185;p26"/>
          <p:cNvSpPr txBox="1"/>
          <p:nvPr/>
        </p:nvSpPr>
        <p:spPr>
          <a:xfrm>
            <a:off x="3712068" y="2436802"/>
            <a:ext cx="2840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/>
          </a:p>
        </p:txBody>
      </p:sp>
      <p:sp>
        <p:nvSpPr>
          <p:cNvPr id="186" name="Google Shape;186;p26"/>
          <p:cNvSpPr txBox="1"/>
          <p:nvPr/>
        </p:nvSpPr>
        <p:spPr>
          <a:xfrm>
            <a:off x="4249154" y="2438289"/>
            <a:ext cx="2840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/>
          </a:p>
        </p:txBody>
      </p:sp>
      <p:sp>
        <p:nvSpPr>
          <p:cNvPr id="187" name="Google Shape;187;p26"/>
          <p:cNvSpPr txBox="1"/>
          <p:nvPr/>
        </p:nvSpPr>
        <p:spPr>
          <a:xfrm>
            <a:off x="4786240" y="2436801"/>
            <a:ext cx="2840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sp>
        <p:nvSpPr>
          <p:cNvPr id="188" name="Google Shape;188;p26"/>
          <p:cNvSpPr/>
          <p:nvPr/>
        </p:nvSpPr>
        <p:spPr>
          <a:xfrm>
            <a:off x="493776" y="1976625"/>
            <a:ext cx="5193792" cy="307777"/>
          </a:xfrm>
          <a:prstGeom prst="rect">
            <a:avLst/>
          </a:prstGeom>
          <a:solidFill>
            <a:srgbClr val="C9B7BC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26"/>
          <p:cNvSpPr txBox="1"/>
          <p:nvPr/>
        </p:nvSpPr>
        <p:spPr>
          <a:xfrm>
            <a:off x="5323326" y="2436800"/>
            <a:ext cx="2840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/>
          </a:p>
        </p:txBody>
      </p:sp>
      <p:cxnSp>
        <p:nvCxnSpPr>
          <p:cNvPr id="190" name="Google Shape;190;p26"/>
          <p:cNvCxnSpPr/>
          <p:nvPr/>
        </p:nvCxnSpPr>
        <p:spPr>
          <a:xfrm>
            <a:off x="493776" y="1981123"/>
            <a:ext cx="5193792" cy="0"/>
          </a:xfrm>
          <a:prstGeom prst="straightConnector1">
            <a:avLst/>
          </a:prstGeom>
          <a:noFill/>
          <a:ln w="15875" cap="flat" cmpd="sng">
            <a:solidFill>
              <a:srgbClr val="553F4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1" name="Google Shape;191;p26"/>
          <p:cNvSpPr txBox="1"/>
          <p:nvPr/>
        </p:nvSpPr>
        <p:spPr>
          <a:xfrm>
            <a:off x="462220" y="2436800"/>
            <a:ext cx="163859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Service Requests:</a:t>
            </a:r>
            <a:endParaRPr/>
          </a:p>
        </p:txBody>
      </p:sp>
      <p:sp>
        <p:nvSpPr>
          <p:cNvPr id="192" name="Google Shape;192;p26"/>
          <p:cNvSpPr txBox="1"/>
          <p:nvPr/>
        </p:nvSpPr>
        <p:spPr>
          <a:xfrm>
            <a:off x="741142" y="2819471"/>
            <a:ext cx="13596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T.C. Petitions:</a:t>
            </a:r>
            <a:endParaRPr/>
          </a:p>
        </p:txBody>
      </p:sp>
      <p:sp>
        <p:nvSpPr>
          <p:cNvPr id="193" name="Google Shape;193;p26"/>
          <p:cNvSpPr txBox="1"/>
          <p:nvPr/>
        </p:nvSpPr>
        <p:spPr>
          <a:xfrm>
            <a:off x="3174982" y="2819471"/>
            <a:ext cx="2840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cxnSp>
        <p:nvCxnSpPr>
          <p:cNvPr id="194" name="Google Shape;194;p26"/>
          <p:cNvCxnSpPr/>
          <p:nvPr/>
        </p:nvCxnSpPr>
        <p:spPr>
          <a:xfrm>
            <a:off x="493776" y="3130219"/>
            <a:ext cx="5193792" cy="0"/>
          </a:xfrm>
          <a:prstGeom prst="straightConnector1">
            <a:avLst/>
          </a:prstGeom>
          <a:noFill/>
          <a:ln w="15875" cap="flat" cmpd="sng">
            <a:solidFill>
              <a:srgbClr val="553F45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95" name="Google Shape;195;p26"/>
          <p:cNvGrpSpPr/>
          <p:nvPr/>
        </p:nvGrpSpPr>
        <p:grpSpPr>
          <a:xfrm>
            <a:off x="5933609" y="1973086"/>
            <a:ext cx="5995875" cy="1700394"/>
            <a:chOff x="5933609" y="1973086"/>
            <a:chExt cx="5995875" cy="1700394"/>
          </a:xfrm>
        </p:grpSpPr>
        <p:sp>
          <p:nvSpPr>
            <p:cNvPr id="196" name="Google Shape;196;p26"/>
            <p:cNvSpPr txBox="1"/>
            <p:nvPr/>
          </p:nvSpPr>
          <p:spPr>
            <a:xfrm>
              <a:off x="5933609" y="1980709"/>
              <a:ext cx="2965877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Service Request Categories:</a:t>
              </a:r>
              <a:endParaRPr/>
            </a:p>
          </p:txBody>
        </p:sp>
        <p:sp>
          <p:nvSpPr>
            <p:cNvPr id="197" name="Google Shape;197;p26"/>
            <p:cNvSpPr txBox="1"/>
            <p:nvPr/>
          </p:nvSpPr>
          <p:spPr>
            <a:xfrm>
              <a:off x="9362756" y="1973086"/>
              <a:ext cx="2566728" cy="16927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Traffic Operations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Traffic Calming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Crosswalk Safety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Traffic Signals/Streetlights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Parking</a:t>
              </a:r>
              <a:endParaRPr/>
            </a:p>
          </p:txBody>
        </p:sp>
        <p:sp>
          <p:nvSpPr>
            <p:cNvPr id="198" name="Google Shape;198;p26"/>
            <p:cNvSpPr txBox="1"/>
            <p:nvPr/>
          </p:nvSpPr>
          <p:spPr>
            <a:xfrm>
              <a:off x="8872493" y="1980709"/>
              <a:ext cx="412357" cy="16927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18</a:t>
              </a:r>
              <a:endParaRPr/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</a:t>
              </a:r>
              <a:endParaRPr/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</a:t>
              </a:r>
              <a:endParaRPr/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12</a:t>
              </a:r>
              <a:endParaRPr/>
            </a:p>
          </p:txBody>
        </p:sp>
      </p:grpSp>
      <p:grpSp>
        <p:nvGrpSpPr>
          <p:cNvPr id="199" name="Google Shape;199;p26"/>
          <p:cNvGrpSpPr/>
          <p:nvPr/>
        </p:nvGrpSpPr>
        <p:grpSpPr>
          <a:xfrm>
            <a:off x="6329552" y="3884527"/>
            <a:ext cx="5167122" cy="2060504"/>
            <a:chOff x="6329552" y="3884527"/>
            <a:chExt cx="5167122" cy="2060504"/>
          </a:xfrm>
        </p:grpSpPr>
        <p:sp>
          <p:nvSpPr>
            <p:cNvPr id="200" name="Google Shape;200;p26"/>
            <p:cNvSpPr txBox="1"/>
            <p:nvPr/>
          </p:nvSpPr>
          <p:spPr>
            <a:xfrm>
              <a:off x="6329552" y="3884527"/>
              <a:ext cx="2569934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Work Orders Generated:</a:t>
              </a:r>
              <a:endParaRPr/>
            </a:p>
          </p:txBody>
        </p:sp>
        <p:sp>
          <p:nvSpPr>
            <p:cNvPr id="201" name="Google Shape;201;p26"/>
            <p:cNvSpPr txBox="1"/>
            <p:nvPr/>
          </p:nvSpPr>
          <p:spPr>
            <a:xfrm>
              <a:off x="9362756" y="3906083"/>
              <a:ext cx="2133918" cy="2031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City Public Works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Electrical Contractors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Striping Contractors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Planning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Caltrans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No Action</a:t>
              </a:r>
              <a:endParaRPr/>
            </a:p>
          </p:txBody>
        </p:sp>
        <p:sp>
          <p:nvSpPr>
            <p:cNvPr id="202" name="Google Shape;202;p26"/>
            <p:cNvSpPr txBox="1"/>
            <p:nvPr/>
          </p:nvSpPr>
          <p:spPr>
            <a:xfrm>
              <a:off x="8872493" y="3913706"/>
              <a:ext cx="412357" cy="2031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</a:t>
              </a:r>
              <a:endParaRPr/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sp>
        <p:nvSpPr>
          <p:cNvPr id="203" name="Google Shape;203;p26"/>
          <p:cNvSpPr txBox="1"/>
          <p:nvPr/>
        </p:nvSpPr>
        <p:spPr>
          <a:xfrm>
            <a:off x="2100168" y="3373838"/>
            <a:ext cx="232627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56 Resident Service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Requests in 2024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7"/>
          <p:cNvSpPr txBox="1"/>
          <p:nvPr/>
        </p:nvSpPr>
        <p:spPr>
          <a:xfrm>
            <a:off x="291528" y="1095113"/>
            <a:ext cx="433644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Speed Hump Configurations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rPr>
              <a:t>Stage 3 Improvements</a:t>
            </a:r>
            <a:endParaRPr sz="1600" b="0" i="0" u="none" strike="noStrike" cap="none">
              <a:solidFill>
                <a:srgbClr val="7C7C7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27" descr="A yellow sign with black tex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44433" y="1771830"/>
            <a:ext cx="932234" cy="932234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7"/>
          <p:cNvSpPr txBox="1"/>
          <p:nvPr/>
        </p:nvSpPr>
        <p:spPr>
          <a:xfrm>
            <a:off x="8054489" y="2084058"/>
            <a:ext cx="384271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Speed Hump | Speed Table Locations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31 Ex. Locations in Watsonville</a:t>
            </a:r>
            <a:endParaRPr/>
          </a:p>
        </p:txBody>
      </p:sp>
      <p:sp>
        <p:nvSpPr>
          <p:cNvPr id="212" name="Google Shape;212;p27"/>
          <p:cNvSpPr txBox="1"/>
          <p:nvPr/>
        </p:nvSpPr>
        <p:spPr>
          <a:xfrm>
            <a:off x="8092161" y="2695743"/>
            <a:ext cx="2355453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3038" marR="0" lvl="0" indent="-1730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Paseo Dr (CD 1)</a:t>
            </a:r>
            <a:endParaRPr/>
          </a:p>
          <a:p>
            <a:pPr marL="173038" marR="0" lvl="0" indent="-1730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 Front St (CD 1)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3038" marR="0" lvl="0" indent="-1730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Roache Rd (CD3)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3038" marR="0" lvl="0" indent="-1730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Longview Dr (CD 5)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3038" marR="0" lvl="0" indent="-1730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Arthur Rd (CD 6)</a:t>
            </a:r>
            <a:endParaRPr/>
          </a:p>
          <a:p>
            <a:pPr marL="173038" marR="0" lvl="0" indent="-1730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Atkinson Ln (CD 6)</a:t>
            </a:r>
            <a:endParaRPr/>
          </a:p>
          <a:p>
            <a:pPr marL="173038" marR="0" lvl="0" indent="-1730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Kadderly Ln (CD 6)</a:t>
            </a:r>
            <a:endParaRPr/>
          </a:p>
          <a:p>
            <a:pPr marL="173038" marR="0" lvl="0" indent="-1730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Packard Ln (CD 6)</a:t>
            </a:r>
            <a:endParaRPr/>
          </a:p>
          <a:p>
            <a:pPr marL="173038" marR="0" lvl="0" indent="-1730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Santa Clara St (CD 6)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3038" marR="0" lvl="0" indent="-1730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Bridge St (CD 7)</a:t>
            </a:r>
            <a:endParaRPr/>
          </a:p>
        </p:txBody>
      </p:sp>
      <p:grpSp>
        <p:nvGrpSpPr>
          <p:cNvPr id="213" name="Google Shape;213;p27"/>
          <p:cNvGrpSpPr/>
          <p:nvPr/>
        </p:nvGrpSpPr>
        <p:grpSpPr>
          <a:xfrm>
            <a:off x="359151" y="1802999"/>
            <a:ext cx="6555242" cy="4849407"/>
            <a:chOff x="359151" y="1802999"/>
            <a:chExt cx="6555242" cy="4849407"/>
          </a:xfrm>
        </p:grpSpPr>
        <p:pic>
          <p:nvPicPr>
            <p:cNvPr id="214" name="Google Shape;214;p2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59151" y="1802999"/>
              <a:ext cx="6415461" cy="47339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2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240300" y="5943600"/>
              <a:ext cx="674093" cy="5024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6" name="Google Shape;216;p27"/>
            <p:cNvSpPr txBox="1"/>
            <p:nvPr/>
          </p:nvSpPr>
          <p:spPr>
            <a:xfrm rot="3212283">
              <a:off x="3239934" y="3452083"/>
              <a:ext cx="1063112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Freedom Blvd</a:t>
              </a:r>
              <a:endParaRPr/>
            </a:p>
          </p:txBody>
        </p:sp>
        <p:sp>
          <p:nvSpPr>
            <p:cNvPr id="217" name="Google Shape;217;p27"/>
            <p:cNvSpPr txBox="1"/>
            <p:nvPr/>
          </p:nvSpPr>
          <p:spPr>
            <a:xfrm rot="-3823073">
              <a:off x="1420965" y="3533947"/>
              <a:ext cx="1220207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Green Valley Rd</a:t>
              </a:r>
              <a:endParaRPr/>
            </a:p>
          </p:txBody>
        </p:sp>
        <p:sp>
          <p:nvSpPr>
            <p:cNvPr id="218" name="Google Shape;218;p27"/>
            <p:cNvSpPr txBox="1"/>
            <p:nvPr/>
          </p:nvSpPr>
          <p:spPr>
            <a:xfrm rot="-2153365">
              <a:off x="1046839" y="2575052"/>
              <a:ext cx="914033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Airport Blvd</a:t>
              </a:r>
              <a:endParaRPr/>
            </a:p>
          </p:txBody>
        </p:sp>
        <p:sp>
          <p:nvSpPr>
            <p:cNvPr id="219" name="Google Shape;219;p27"/>
            <p:cNvSpPr txBox="1"/>
            <p:nvPr/>
          </p:nvSpPr>
          <p:spPr>
            <a:xfrm rot="755700">
              <a:off x="2508420" y="4767302"/>
              <a:ext cx="662361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Main St</a:t>
              </a:r>
              <a:endParaRPr/>
            </a:p>
          </p:txBody>
        </p:sp>
        <p:sp>
          <p:nvSpPr>
            <p:cNvPr id="220" name="Google Shape;220;p27"/>
            <p:cNvSpPr txBox="1"/>
            <p:nvPr/>
          </p:nvSpPr>
          <p:spPr>
            <a:xfrm rot="-4592437">
              <a:off x="5303150" y="3452083"/>
              <a:ext cx="772969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Lake Ave</a:t>
              </a:r>
              <a:endParaRPr/>
            </a:p>
          </p:txBody>
        </p:sp>
        <p:sp>
          <p:nvSpPr>
            <p:cNvPr id="221" name="Google Shape;221;p27"/>
            <p:cNvSpPr txBox="1"/>
            <p:nvPr/>
          </p:nvSpPr>
          <p:spPr>
            <a:xfrm rot="-2551782">
              <a:off x="4650910" y="5675995"/>
              <a:ext cx="962122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Riverside Dr</a:t>
              </a:r>
              <a:endParaRPr/>
            </a:p>
          </p:txBody>
        </p:sp>
        <p:sp>
          <p:nvSpPr>
            <p:cNvPr id="222" name="Google Shape;222;p27"/>
            <p:cNvSpPr txBox="1"/>
            <p:nvPr/>
          </p:nvSpPr>
          <p:spPr>
            <a:xfrm rot="4820704">
              <a:off x="2212977" y="5998551"/>
              <a:ext cx="1016625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Ohlone Pkwy</a:t>
              </a:r>
              <a:endParaRPr/>
            </a:p>
          </p:txBody>
        </p:sp>
        <p:sp>
          <p:nvSpPr>
            <p:cNvPr id="223" name="Google Shape;223;p27"/>
            <p:cNvSpPr/>
            <p:nvPr/>
          </p:nvSpPr>
          <p:spPr>
            <a:xfrm>
              <a:off x="2396382" y="2190750"/>
              <a:ext cx="79269" cy="94574"/>
            </a:xfrm>
            <a:prstGeom prst="ellipse">
              <a:avLst/>
            </a:prstGeom>
            <a:solidFill>
              <a:srgbClr val="C00000"/>
            </a:solidFill>
            <a:ln w="25400" cap="flat" cmpd="sng">
              <a:solidFill>
                <a:srgbClr val="2130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7"/>
            <p:cNvSpPr/>
            <p:nvPr/>
          </p:nvSpPr>
          <p:spPr>
            <a:xfrm>
              <a:off x="2351932" y="2273300"/>
              <a:ext cx="79269" cy="94574"/>
            </a:xfrm>
            <a:prstGeom prst="ellipse">
              <a:avLst/>
            </a:prstGeom>
            <a:solidFill>
              <a:srgbClr val="C00000"/>
            </a:solidFill>
            <a:ln w="25400" cap="flat" cmpd="sng">
              <a:solidFill>
                <a:srgbClr val="2130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7"/>
            <p:cNvSpPr/>
            <p:nvPr/>
          </p:nvSpPr>
          <p:spPr>
            <a:xfrm>
              <a:off x="2193182" y="2444750"/>
              <a:ext cx="79269" cy="94574"/>
            </a:xfrm>
            <a:prstGeom prst="ellipse">
              <a:avLst/>
            </a:prstGeom>
            <a:solidFill>
              <a:srgbClr val="C00000"/>
            </a:solidFill>
            <a:ln w="25400" cap="flat" cmpd="sng">
              <a:solidFill>
                <a:srgbClr val="2130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7"/>
            <p:cNvSpPr/>
            <p:nvPr/>
          </p:nvSpPr>
          <p:spPr>
            <a:xfrm>
              <a:off x="2078882" y="2438400"/>
              <a:ext cx="79269" cy="94574"/>
            </a:xfrm>
            <a:prstGeom prst="ellipse">
              <a:avLst/>
            </a:prstGeom>
            <a:solidFill>
              <a:srgbClr val="C00000"/>
            </a:solidFill>
            <a:ln w="25400" cap="flat" cmpd="sng">
              <a:solidFill>
                <a:srgbClr val="2130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7"/>
            <p:cNvSpPr/>
            <p:nvPr/>
          </p:nvSpPr>
          <p:spPr>
            <a:xfrm>
              <a:off x="3761632" y="2482850"/>
              <a:ext cx="79269" cy="94574"/>
            </a:xfrm>
            <a:prstGeom prst="ellipse">
              <a:avLst/>
            </a:prstGeom>
            <a:solidFill>
              <a:srgbClr val="C00000"/>
            </a:solidFill>
            <a:ln w="25400" cap="flat" cmpd="sng">
              <a:solidFill>
                <a:srgbClr val="2130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7"/>
            <p:cNvSpPr/>
            <p:nvPr/>
          </p:nvSpPr>
          <p:spPr>
            <a:xfrm>
              <a:off x="3672732" y="2565400"/>
              <a:ext cx="79269" cy="94574"/>
            </a:xfrm>
            <a:prstGeom prst="ellipse">
              <a:avLst/>
            </a:prstGeom>
            <a:solidFill>
              <a:srgbClr val="C00000"/>
            </a:solidFill>
            <a:ln w="25400" cap="flat" cmpd="sng">
              <a:solidFill>
                <a:srgbClr val="2130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7"/>
            <p:cNvSpPr/>
            <p:nvPr/>
          </p:nvSpPr>
          <p:spPr>
            <a:xfrm>
              <a:off x="3628282" y="2635250"/>
              <a:ext cx="79269" cy="94574"/>
            </a:xfrm>
            <a:prstGeom prst="ellipse">
              <a:avLst/>
            </a:prstGeom>
            <a:solidFill>
              <a:srgbClr val="C00000"/>
            </a:solidFill>
            <a:ln w="25400" cap="flat" cmpd="sng">
              <a:solidFill>
                <a:srgbClr val="2130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7"/>
            <p:cNvSpPr/>
            <p:nvPr/>
          </p:nvSpPr>
          <p:spPr>
            <a:xfrm>
              <a:off x="3691782" y="2705100"/>
              <a:ext cx="79269" cy="94574"/>
            </a:xfrm>
            <a:prstGeom prst="ellipse">
              <a:avLst/>
            </a:prstGeom>
            <a:solidFill>
              <a:srgbClr val="C00000"/>
            </a:solidFill>
            <a:ln w="25400" cap="flat" cmpd="sng">
              <a:solidFill>
                <a:srgbClr val="2130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7"/>
            <p:cNvSpPr/>
            <p:nvPr/>
          </p:nvSpPr>
          <p:spPr>
            <a:xfrm>
              <a:off x="3901332" y="2635250"/>
              <a:ext cx="79269" cy="94574"/>
            </a:xfrm>
            <a:prstGeom prst="ellipse">
              <a:avLst/>
            </a:prstGeom>
            <a:solidFill>
              <a:srgbClr val="C00000"/>
            </a:solidFill>
            <a:ln w="25400" cap="flat" cmpd="sng">
              <a:solidFill>
                <a:srgbClr val="2130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7"/>
            <p:cNvSpPr/>
            <p:nvPr/>
          </p:nvSpPr>
          <p:spPr>
            <a:xfrm>
              <a:off x="3799732" y="2698750"/>
              <a:ext cx="79269" cy="94574"/>
            </a:xfrm>
            <a:prstGeom prst="ellipse">
              <a:avLst/>
            </a:prstGeom>
            <a:solidFill>
              <a:srgbClr val="C00000"/>
            </a:solidFill>
            <a:ln w="25400" cap="flat" cmpd="sng">
              <a:solidFill>
                <a:srgbClr val="2130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7"/>
            <p:cNvSpPr/>
            <p:nvPr/>
          </p:nvSpPr>
          <p:spPr>
            <a:xfrm>
              <a:off x="3672732" y="2838450"/>
              <a:ext cx="79269" cy="94574"/>
            </a:xfrm>
            <a:prstGeom prst="ellipse">
              <a:avLst/>
            </a:prstGeom>
            <a:solidFill>
              <a:srgbClr val="C00000"/>
            </a:solidFill>
            <a:ln w="25400" cap="flat" cmpd="sng">
              <a:solidFill>
                <a:srgbClr val="2130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7"/>
            <p:cNvSpPr/>
            <p:nvPr/>
          </p:nvSpPr>
          <p:spPr>
            <a:xfrm>
              <a:off x="3279032" y="3276600"/>
              <a:ext cx="79269" cy="94574"/>
            </a:xfrm>
            <a:prstGeom prst="ellipse">
              <a:avLst/>
            </a:prstGeom>
            <a:solidFill>
              <a:srgbClr val="C00000"/>
            </a:solidFill>
            <a:ln w="25400" cap="flat" cmpd="sng">
              <a:solidFill>
                <a:srgbClr val="2130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7"/>
            <p:cNvSpPr/>
            <p:nvPr/>
          </p:nvSpPr>
          <p:spPr>
            <a:xfrm>
              <a:off x="3190132" y="3378200"/>
              <a:ext cx="79269" cy="94574"/>
            </a:xfrm>
            <a:prstGeom prst="ellipse">
              <a:avLst/>
            </a:prstGeom>
            <a:solidFill>
              <a:srgbClr val="C00000"/>
            </a:solidFill>
            <a:ln w="25400" cap="flat" cmpd="sng">
              <a:solidFill>
                <a:srgbClr val="2130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7"/>
            <p:cNvSpPr/>
            <p:nvPr/>
          </p:nvSpPr>
          <p:spPr>
            <a:xfrm>
              <a:off x="3094882" y="3467100"/>
              <a:ext cx="79269" cy="94574"/>
            </a:xfrm>
            <a:prstGeom prst="ellipse">
              <a:avLst/>
            </a:prstGeom>
            <a:solidFill>
              <a:srgbClr val="C00000"/>
            </a:solidFill>
            <a:ln w="25400" cap="flat" cmpd="sng">
              <a:solidFill>
                <a:srgbClr val="2130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7"/>
            <p:cNvSpPr/>
            <p:nvPr/>
          </p:nvSpPr>
          <p:spPr>
            <a:xfrm>
              <a:off x="2993282" y="3556000"/>
              <a:ext cx="79269" cy="94574"/>
            </a:xfrm>
            <a:prstGeom prst="ellipse">
              <a:avLst/>
            </a:prstGeom>
            <a:solidFill>
              <a:srgbClr val="C00000"/>
            </a:solidFill>
            <a:ln w="25400" cap="flat" cmpd="sng">
              <a:solidFill>
                <a:srgbClr val="2130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7"/>
            <p:cNvSpPr/>
            <p:nvPr/>
          </p:nvSpPr>
          <p:spPr>
            <a:xfrm>
              <a:off x="3152032" y="3816350"/>
              <a:ext cx="79269" cy="94574"/>
            </a:xfrm>
            <a:prstGeom prst="ellipse">
              <a:avLst/>
            </a:prstGeom>
            <a:solidFill>
              <a:srgbClr val="C00000"/>
            </a:solidFill>
            <a:ln w="25400" cap="flat" cmpd="sng">
              <a:solidFill>
                <a:srgbClr val="2130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7"/>
            <p:cNvSpPr/>
            <p:nvPr/>
          </p:nvSpPr>
          <p:spPr>
            <a:xfrm>
              <a:off x="3215532" y="3898900"/>
              <a:ext cx="79269" cy="94574"/>
            </a:xfrm>
            <a:prstGeom prst="ellipse">
              <a:avLst/>
            </a:prstGeom>
            <a:solidFill>
              <a:srgbClr val="C00000"/>
            </a:solidFill>
            <a:ln w="25400" cap="flat" cmpd="sng">
              <a:solidFill>
                <a:srgbClr val="2130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7"/>
            <p:cNvSpPr/>
            <p:nvPr/>
          </p:nvSpPr>
          <p:spPr>
            <a:xfrm>
              <a:off x="3336182" y="4070350"/>
              <a:ext cx="79269" cy="94574"/>
            </a:xfrm>
            <a:prstGeom prst="ellipse">
              <a:avLst/>
            </a:prstGeom>
            <a:solidFill>
              <a:srgbClr val="C00000"/>
            </a:solidFill>
            <a:ln w="25400" cap="flat" cmpd="sng">
              <a:solidFill>
                <a:srgbClr val="2130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27"/>
            <p:cNvSpPr/>
            <p:nvPr/>
          </p:nvSpPr>
          <p:spPr>
            <a:xfrm>
              <a:off x="3425082" y="4152900"/>
              <a:ext cx="79269" cy="94574"/>
            </a:xfrm>
            <a:prstGeom prst="ellipse">
              <a:avLst/>
            </a:prstGeom>
            <a:solidFill>
              <a:srgbClr val="C00000"/>
            </a:solidFill>
            <a:ln w="25400" cap="flat" cmpd="sng">
              <a:solidFill>
                <a:srgbClr val="2130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27"/>
            <p:cNvSpPr/>
            <p:nvPr/>
          </p:nvSpPr>
          <p:spPr>
            <a:xfrm>
              <a:off x="2999632" y="3968750"/>
              <a:ext cx="79269" cy="94574"/>
            </a:xfrm>
            <a:prstGeom prst="ellipse">
              <a:avLst/>
            </a:prstGeom>
            <a:solidFill>
              <a:srgbClr val="C00000"/>
            </a:solidFill>
            <a:ln w="25400" cap="flat" cmpd="sng">
              <a:solidFill>
                <a:srgbClr val="2130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7"/>
            <p:cNvSpPr/>
            <p:nvPr/>
          </p:nvSpPr>
          <p:spPr>
            <a:xfrm>
              <a:off x="3044082" y="4051300"/>
              <a:ext cx="79269" cy="94574"/>
            </a:xfrm>
            <a:prstGeom prst="ellipse">
              <a:avLst/>
            </a:prstGeom>
            <a:solidFill>
              <a:srgbClr val="C00000"/>
            </a:solidFill>
            <a:ln w="25400" cap="flat" cmpd="sng">
              <a:solidFill>
                <a:srgbClr val="2130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7"/>
            <p:cNvSpPr/>
            <p:nvPr/>
          </p:nvSpPr>
          <p:spPr>
            <a:xfrm>
              <a:off x="3425082" y="5041900"/>
              <a:ext cx="79269" cy="94574"/>
            </a:xfrm>
            <a:prstGeom prst="ellipse">
              <a:avLst/>
            </a:prstGeom>
            <a:solidFill>
              <a:srgbClr val="C00000"/>
            </a:solidFill>
            <a:ln w="25400" cap="flat" cmpd="sng">
              <a:solidFill>
                <a:srgbClr val="2130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7"/>
            <p:cNvSpPr/>
            <p:nvPr/>
          </p:nvSpPr>
          <p:spPr>
            <a:xfrm>
              <a:off x="3418732" y="5041900"/>
              <a:ext cx="79269" cy="94574"/>
            </a:xfrm>
            <a:prstGeom prst="ellipse">
              <a:avLst/>
            </a:prstGeom>
            <a:solidFill>
              <a:srgbClr val="C00000"/>
            </a:solidFill>
            <a:ln w="25400" cap="flat" cmpd="sng">
              <a:solidFill>
                <a:srgbClr val="2130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7"/>
            <p:cNvSpPr/>
            <p:nvPr/>
          </p:nvSpPr>
          <p:spPr>
            <a:xfrm>
              <a:off x="3507632" y="5048250"/>
              <a:ext cx="79269" cy="94574"/>
            </a:xfrm>
            <a:prstGeom prst="ellipse">
              <a:avLst/>
            </a:prstGeom>
            <a:solidFill>
              <a:srgbClr val="C00000"/>
            </a:solidFill>
            <a:ln w="25400" cap="flat" cmpd="sng">
              <a:solidFill>
                <a:srgbClr val="2130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27"/>
            <p:cNvSpPr/>
            <p:nvPr/>
          </p:nvSpPr>
          <p:spPr>
            <a:xfrm>
              <a:off x="6358782" y="4171950"/>
              <a:ext cx="79269" cy="94574"/>
            </a:xfrm>
            <a:prstGeom prst="ellipse">
              <a:avLst/>
            </a:prstGeom>
            <a:solidFill>
              <a:srgbClr val="C00000"/>
            </a:solidFill>
            <a:ln w="25400" cap="flat" cmpd="sng">
              <a:solidFill>
                <a:srgbClr val="2130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27"/>
            <p:cNvSpPr/>
            <p:nvPr/>
          </p:nvSpPr>
          <p:spPr>
            <a:xfrm>
              <a:off x="6269882" y="4521200"/>
              <a:ext cx="79269" cy="94574"/>
            </a:xfrm>
            <a:prstGeom prst="ellipse">
              <a:avLst/>
            </a:prstGeom>
            <a:solidFill>
              <a:srgbClr val="C00000"/>
            </a:solidFill>
            <a:ln w="25400" cap="flat" cmpd="sng">
              <a:solidFill>
                <a:srgbClr val="2130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7"/>
            <p:cNvSpPr/>
            <p:nvPr/>
          </p:nvSpPr>
          <p:spPr>
            <a:xfrm>
              <a:off x="6149232" y="4711700"/>
              <a:ext cx="79269" cy="94574"/>
            </a:xfrm>
            <a:prstGeom prst="ellipse">
              <a:avLst/>
            </a:prstGeom>
            <a:solidFill>
              <a:srgbClr val="C00000"/>
            </a:solidFill>
            <a:ln w="25400" cap="flat" cmpd="sng">
              <a:solidFill>
                <a:srgbClr val="2130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7"/>
            <p:cNvSpPr/>
            <p:nvPr/>
          </p:nvSpPr>
          <p:spPr>
            <a:xfrm>
              <a:off x="5977782" y="4991100"/>
              <a:ext cx="79269" cy="94574"/>
            </a:xfrm>
            <a:prstGeom prst="ellipse">
              <a:avLst/>
            </a:prstGeom>
            <a:solidFill>
              <a:srgbClr val="C00000"/>
            </a:solidFill>
            <a:ln w="25400" cap="flat" cmpd="sng">
              <a:solidFill>
                <a:srgbClr val="2130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7"/>
            <p:cNvSpPr/>
            <p:nvPr/>
          </p:nvSpPr>
          <p:spPr>
            <a:xfrm>
              <a:off x="5812682" y="5048250"/>
              <a:ext cx="79269" cy="94574"/>
            </a:xfrm>
            <a:prstGeom prst="ellipse">
              <a:avLst/>
            </a:prstGeom>
            <a:solidFill>
              <a:srgbClr val="C00000"/>
            </a:solidFill>
            <a:ln w="25400" cap="flat" cmpd="sng">
              <a:solidFill>
                <a:srgbClr val="2130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7"/>
            <p:cNvSpPr/>
            <p:nvPr/>
          </p:nvSpPr>
          <p:spPr>
            <a:xfrm>
              <a:off x="5806332" y="5149850"/>
              <a:ext cx="79269" cy="94574"/>
            </a:xfrm>
            <a:prstGeom prst="ellipse">
              <a:avLst/>
            </a:prstGeom>
            <a:solidFill>
              <a:srgbClr val="C00000"/>
            </a:solidFill>
            <a:ln w="25400" cap="flat" cmpd="sng">
              <a:solidFill>
                <a:srgbClr val="2130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7"/>
            <p:cNvSpPr/>
            <p:nvPr/>
          </p:nvSpPr>
          <p:spPr>
            <a:xfrm>
              <a:off x="2161432" y="6210300"/>
              <a:ext cx="79269" cy="94574"/>
            </a:xfrm>
            <a:prstGeom prst="ellipse">
              <a:avLst/>
            </a:prstGeom>
            <a:solidFill>
              <a:srgbClr val="C00000"/>
            </a:solidFill>
            <a:ln w="25400" cap="flat" cmpd="sng">
              <a:solidFill>
                <a:srgbClr val="2130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27"/>
            <p:cNvSpPr/>
            <p:nvPr/>
          </p:nvSpPr>
          <p:spPr>
            <a:xfrm>
              <a:off x="2224932" y="6445250"/>
              <a:ext cx="79269" cy="94574"/>
            </a:xfrm>
            <a:prstGeom prst="ellipse">
              <a:avLst/>
            </a:prstGeom>
            <a:solidFill>
              <a:srgbClr val="C00000"/>
            </a:solidFill>
            <a:ln w="25400" cap="flat" cmpd="sng">
              <a:solidFill>
                <a:srgbClr val="2130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8"/>
          <p:cNvSpPr txBox="1"/>
          <p:nvPr/>
        </p:nvSpPr>
        <p:spPr>
          <a:xfrm>
            <a:off x="291528" y="1095113"/>
            <a:ext cx="433644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Speed Hump Configurations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rPr>
              <a:t>Stage 3 Improvements</a:t>
            </a:r>
            <a:endParaRPr sz="1600" b="0" i="0" u="none" strike="noStrike" cap="none">
              <a:solidFill>
                <a:srgbClr val="7C7C7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1" name="Google Shape;261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2064256"/>
            <a:ext cx="3945691" cy="2017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1000" y="4178452"/>
            <a:ext cx="3945691" cy="214584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8"/>
          <p:cNvSpPr txBox="1"/>
          <p:nvPr/>
        </p:nvSpPr>
        <p:spPr>
          <a:xfrm>
            <a:off x="4408714" y="2064256"/>
            <a:ext cx="285046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Speed Hump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Across Entire Roadway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18” Slots</a:t>
            </a:r>
            <a:endParaRPr/>
          </a:p>
        </p:txBody>
      </p:sp>
      <p:sp>
        <p:nvSpPr>
          <p:cNvPr id="264" name="Google Shape;264;p28"/>
          <p:cNvSpPr txBox="1"/>
          <p:nvPr/>
        </p:nvSpPr>
        <p:spPr>
          <a:xfrm>
            <a:off x="4408714" y="4178452"/>
            <a:ext cx="169629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Speed Table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Half Street</a:t>
            </a:r>
            <a:endParaRPr/>
          </a:p>
        </p:txBody>
      </p:sp>
      <p:pic>
        <p:nvPicPr>
          <p:cNvPr id="265" name="Google Shape;26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41196" y="2064255"/>
            <a:ext cx="4494387" cy="2017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41196" y="4178452"/>
            <a:ext cx="4494387" cy="2280623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8"/>
          <p:cNvSpPr txBox="1"/>
          <p:nvPr/>
        </p:nvSpPr>
        <p:spPr>
          <a:xfrm>
            <a:off x="7341196" y="3774365"/>
            <a:ext cx="307327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+20 Seconds Travel Time per Hump</a:t>
            </a:r>
            <a:endParaRPr/>
          </a:p>
        </p:txBody>
      </p:sp>
      <p:sp>
        <p:nvSpPr>
          <p:cNvPr id="268" name="Google Shape;268;p28"/>
          <p:cNvSpPr txBox="1"/>
          <p:nvPr/>
        </p:nvSpPr>
        <p:spPr>
          <a:xfrm>
            <a:off x="7341196" y="6151298"/>
            <a:ext cx="296908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+5 Seconds Travel Time per Hump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9"/>
          <p:cNvSpPr txBox="1"/>
          <p:nvPr/>
        </p:nvSpPr>
        <p:spPr>
          <a:xfrm>
            <a:off x="291528" y="1095113"/>
            <a:ext cx="433644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Speed Hump Configurations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rPr>
              <a:t>Stage 3 Improvements</a:t>
            </a:r>
            <a:endParaRPr sz="1600" b="0" i="0" u="none" strike="noStrike" cap="none">
              <a:solidFill>
                <a:srgbClr val="7C7C7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29"/>
          <p:cNvSpPr/>
          <p:nvPr/>
        </p:nvSpPr>
        <p:spPr>
          <a:xfrm>
            <a:off x="4484914" y="3319247"/>
            <a:ext cx="3331029" cy="17139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6" name="Google Shape;276;p29"/>
          <p:cNvGrpSpPr/>
          <p:nvPr/>
        </p:nvGrpSpPr>
        <p:grpSpPr>
          <a:xfrm>
            <a:off x="1077686" y="3319247"/>
            <a:ext cx="10463767" cy="3471508"/>
            <a:chOff x="1077686" y="3319247"/>
            <a:chExt cx="10463767" cy="3471508"/>
          </a:xfrm>
        </p:grpSpPr>
        <p:pic>
          <p:nvPicPr>
            <p:cNvPr id="277" name="Google Shape;277;p2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4573815" y="-176882"/>
              <a:ext cx="3471508" cy="1046376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8" name="Google Shape;278;p29"/>
            <p:cNvGrpSpPr/>
            <p:nvPr/>
          </p:nvGrpSpPr>
          <p:grpSpPr>
            <a:xfrm>
              <a:off x="1676400" y="5557866"/>
              <a:ext cx="9231086" cy="1006220"/>
              <a:chOff x="1676400" y="5557866"/>
              <a:chExt cx="9231086" cy="1006220"/>
            </a:xfrm>
          </p:grpSpPr>
          <p:sp>
            <p:nvSpPr>
              <p:cNvPr id="279" name="Google Shape;279;p29"/>
              <p:cNvSpPr txBox="1"/>
              <p:nvPr/>
            </p:nvSpPr>
            <p:spPr>
              <a:xfrm>
                <a:off x="2459750" y="5565454"/>
                <a:ext cx="561372" cy="3077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6-FT</a:t>
                </a:r>
                <a:endParaRPr/>
              </a:p>
            </p:txBody>
          </p:sp>
          <p:sp>
            <p:nvSpPr>
              <p:cNvPr id="280" name="Google Shape;280;p29"/>
              <p:cNvSpPr txBox="1"/>
              <p:nvPr/>
            </p:nvSpPr>
            <p:spPr>
              <a:xfrm>
                <a:off x="4028836" y="5565453"/>
                <a:ext cx="561372" cy="3077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6-FT</a:t>
                </a:r>
                <a:endParaRPr/>
              </a:p>
            </p:txBody>
          </p:sp>
          <p:sp>
            <p:nvSpPr>
              <p:cNvPr id="281" name="Google Shape;281;p29"/>
              <p:cNvSpPr txBox="1"/>
              <p:nvPr/>
            </p:nvSpPr>
            <p:spPr>
              <a:xfrm>
                <a:off x="5150183" y="5565452"/>
                <a:ext cx="710451" cy="3077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3.5-FT</a:t>
                </a:r>
                <a:endParaRPr/>
              </a:p>
            </p:txBody>
          </p:sp>
          <p:sp>
            <p:nvSpPr>
              <p:cNvPr id="282" name="Google Shape;282;p29"/>
              <p:cNvSpPr txBox="1"/>
              <p:nvPr/>
            </p:nvSpPr>
            <p:spPr>
              <a:xfrm>
                <a:off x="6803710" y="5565452"/>
                <a:ext cx="710451" cy="3077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3.5-FT</a:t>
                </a:r>
                <a:endParaRPr/>
              </a:p>
            </p:txBody>
          </p:sp>
          <p:sp>
            <p:nvSpPr>
              <p:cNvPr id="283" name="Google Shape;283;p29"/>
              <p:cNvSpPr txBox="1"/>
              <p:nvPr/>
            </p:nvSpPr>
            <p:spPr>
              <a:xfrm>
                <a:off x="8100113" y="5565451"/>
                <a:ext cx="561372" cy="3077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6-FT</a:t>
                </a:r>
                <a:endParaRPr/>
              </a:p>
            </p:txBody>
          </p:sp>
          <p:sp>
            <p:nvSpPr>
              <p:cNvPr id="284" name="Google Shape;284;p29"/>
              <p:cNvSpPr txBox="1"/>
              <p:nvPr/>
            </p:nvSpPr>
            <p:spPr>
              <a:xfrm>
                <a:off x="9540097" y="5565450"/>
                <a:ext cx="561372" cy="3077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6-FT</a:t>
                </a:r>
                <a:endParaRPr/>
              </a:p>
            </p:txBody>
          </p:sp>
          <p:pic>
            <p:nvPicPr>
              <p:cNvPr id="285" name="Google Shape;285;p29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0036237" y="5557866"/>
                <a:ext cx="651184" cy="26529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86" name="Google Shape;286;p29"/>
              <p:cNvSpPr txBox="1"/>
              <p:nvPr/>
            </p:nvSpPr>
            <p:spPr>
              <a:xfrm>
                <a:off x="6042482" y="5557866"/>
                <a:ext cx="561372" cy="3077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3-FT</a:t>
                </a:r>
                <a:endParaRPr/>
              </a:p>
            </p:txBody>
          </p:sp>
          <p:sp>
            <p:nvSpPr>
              <p:cNvPr id="287" name="Google Shape;287;p29"/>
              <p:cNvSpPr/>
              <p:nvPr/>
            </p:nvSpPr>
            <p:spPr>
              <a:xfrm>
                <a:off x="1676400" y="5823163"/>
                <a:ext cx="9231086" cy="74092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88" name="Google Shape;288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99489" y="1293500"/>
            <a:ext cx="2759634" cy="3761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9"/>
          <p:cNvSpPr txBox="1"/>
          <p:nvPr/>
        </p:nvSpPr>
        <p:spPr>
          <a:xfrm>
            <a:off x="8236017" y="3334352"/>
            <a:ext cx="3007555" cy="7386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1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Any Passenger Vehicle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1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Could Straddle to Center of Road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1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To Travel Over Humps</a:t>
            </a: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40072A-6479-3B60-C7BB-A64189276F8A}"/>
              </a:ext>
            </a:extLst>
          </p:cNvPr>
          <p:cNvSpPr/>
          <p:nvPr/>
        </p:nvSpPr>
        <p:spPr>
          <a:xfrm>
            <a:off x="4484914" y="3334352"/>
            <a:ext cx="414575" cy="16988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0"/>
          <p:cNvSpPr txBox="1"/>
          <p:nvPr/>
        </p:nvSpPr>
        <p:spPr>
          <a:xfrm>
            <a:off x="291528" y="1095113"/>
            <a:ext cx="919354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Speed Hump Configurations – </a:t>
            </a:r>
            <a:r>
              <a:rPr lang="en-US" sz="24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Preliminary Recommendations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rPr>
              <a:t>Stage 3 Improvements</a:t>
            </a:r>
            <a:endParaRPr sz="1600" b="0" i="0" u="none" strike="noStrike" cap="none">
              <a:solidFill>
                <a:srgbClr val="7C7C7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6" name="Google Shape;29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2064256"/>
            <a:ext cx="3945691" cy="2017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1000" y="4178452"/>
            <a:ext cx="3945691" cy="2145843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0"/>
          <p:cNvSpPr txBox="1"/>
          <p:nvPr/>
        </p:nvSpPr>
        <p:spPr>
          <a:xfrm>
            <a:off x="4408714" y="2064256"/>
            <a:ext cx="456246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Ex. Speed Hump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-"/>
            </a:pPr>
            <a:r>
              <a:rPr lang="en-US" sz="20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Retain for Now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-"/>
            </a:pPr>
            <a:r>
              <a:rPr lang="en-US" sz="20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Replace with Future Street Projects</a:t>
            </a:r>
            <a:endParaRPr/>
          </a:p>
        </p:txBody>
      </p:sp>
      <p:sp>
        <p:nvSpPr>
          <p:cNvPr id="299" name="Google Shape;299;p30"/>
          <p:cNvSpPr txBox="1"/>
          <p:nvPr/>
        </p:nvSpPr>
        <p:spPr>
          <a:xfrm>
            <a:off x="4408714" y="4178452"/>
            <a:ext cx="333136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Speed Table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Half Street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- Use for All Future Projects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1"/>
          <p:cNvSpPr txBox="1"/>
          <p:nvPr/>
        </p:nvSpPr>
        <p:spPr>
          <a:xfrm>
            <a:off x="291528" y="1095113"/>
            <a:ext cx="638989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 State Law (Parking) AB43 - Daylighting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rPr>
              <a:t>Noticing and Enforcement</a:t>
            </a:r>
            <a:endParaRPr sz="1600" b="0" i="0" u="none" strike="noStrike" cap="none">
              <a:solidFill>
                <a:srgbClr val="7C7C7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6" name="Google Shape;306;p31" descr="A screenshot of a car driving tes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33042" y="1802998"/>
            <a:ext cx="6389891" cy="4937643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1"/>
          <p:cNvSpPr txBox="1"/>
          <p:nvPr/>
        </p:nvSpPr>
        <p:spPr>
          <a:xfrm>
            <a:off x="291528" y="2286000"/>
            <a:ext cx="423064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Prohibits Parking within 20-FT of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Marked or Unmarked Crosswalks</a:t>
            </a:r>
            <a:endParaRPr/>
          </a:p>
        </p:txBody>
      </p:sp>
      <p:sp>
        <p:nvSpPr>
          <p:cNvPr id="308" name="Google Shape;308;p31"/>
          <p:cNvSpPr txBox="1"/>
          <p:nvPr/>
        </p:nvSpPr>
        <p:spPr>
          <a:xfrm>
            <a:off x="291527" y="3122944"/>
            <a:ext cx="335861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Warning Period: 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 Months</a:t>
            </a:r>
            <a:endParaRPr/>
          </a:p>
        </p:txBody>
      </p:sp>
      <p:sp>
        <p:nvSpPr>
          <p:cNvPr id="309" name="Google Shape;309;p31"/>
          <p:cNvSpPr txBox="1"/>
          <p:nvPr/>
        </p:nvSpPr>
        <p:spPr>
          <a:xfrm>
            <a:off x="303504" y="3652112"/>
            <a:ext cx="423064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Restrictions:</a:t>
            </a:r>
            <a:endParaRPr/>
          </a:p>
          <a:p>
            <a:pPr marL="173038" marR="0" lvl="0" indent="-1730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Red Curb with Crosswalk or Street Resurfacing Project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low">
  <a:themeElements>
    <a:clrScheme name="Custom 1">
      <a:dk1>
        <a:srgbClr val="507281"/>
      </a:dk1>
      <a:lt1>
        <a:srgbClr val="7F895A"/>
      </a:lt1>
      <a:dk2>
        <a:srgbClr val="72555D"/>
      </a:dk2>
      <a:lt2>
        <a:srgbClr val="C1882C"/>
      </a:lt2>
      <a:accent1>
        <a:srgbClr val="507281"/>
      </a:accent1>
      <a:accent2>
        <a:srgbClr val="7F895A"/>
      </a:accent2>
      <a:accent3>
        <a:srgbClr val="72555D"/>
      </a:accent3>
      <a:accent4>
        <a:srgbClr val="C1882C"/>
      </a:accent4>
      <a:accent5>
        <a:srgbClr val="DBBC82"/>
      </a:accent5>
      <a:accent6>
        <a:srgbClr val="507281"/>
      </a:accent6>
      <a:hlink>
        <a:srgbClr val="0070C0"/>
      </a:hlink>
      <a:folHlink>
        <a:srgbClr val="0070C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1109</Words>
  <Application>Microsoft Macintosh PowerPoint</Application>
  <PresentationFormat>Widescreen</PresentationFormat>
  <Paragraphs>361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Constantia</vt:lpstr>
      <vt:lpstr>Times New Roman</vt:lpstr>
      <vt:lpstr>Noto Sans Symbols</vt:lpstr>
      <vt:lpstr>Calibri</vt:lpstr>
      <vt:lpstr>Flow</vt:lpstr>
      <vt:lpstr>Traffic Advisory Committee </vt:lpstr>
      <vt:lpstr>Today’s Topics</vt:lpstr>
      <vt:lpstr>Neighborhood Traffic Management Program Flow Chart</vt:lpstr>
      <vt:lpstr>Resident Service Request Summary,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 or  Topics for Future Meetings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Andy Myrick</dc:creator>
  <cp:lastModifiedBy>Jaime Rodriguez</cp:lastModifiedBy>
  <cp:revision>8</cp:revision>
  <dcterms:created xsi:type="dcterms:W3CDTF">2009-01-20T19:56:07Z</dcterms:created>
  <dcterms:modified xsi:type="dcterms:W3CDTF">2025-01-22T01:53:57Z</dcterms:modified>
</cp:coreProperties>
</file>